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09_47F678DB.xml" ContentType="application/vnd.ms-powerpoint.comments+xml"/>
  <Override PartName="/ppt/comments/modernComment_11A_A944F160.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61" r:id="rId2"/>
    <p:sldId id="260" r:id="rId3"/>
    <p:sldId id="271" r:id="rId4"/>
    <p:sldId id="272" r:id="rId5"/>
    <p:sldId id="268" r:id="rId6"/>
    <p:sldId id="269" r:id="rId7"/>
    <p:sldId id="270" r:id="rId8"/>
    <p:sldId id="273" r:id="rId9"/>
    <p:sldId id="283" r:id="rId10"/>
    <p:sldId id="284" r:id="rId11"/>
    <p:sldId id="262" r:id="rId12"/>
    <p:sldId id="263" r:id="rId13"/>
    <p:sldId id="264" r:id="rId14"/>
    <p:sldId id="265" r:id="rId15"/>
    <p:sldId id="266" r:id="rId16"/>
    <p:sldId id="267" r:id="rId17"/>
    <p:sldId id="285" r:id="rId18"/>
    <p:sldId id="274" r:id="rId19"/>
    <p:sldId id="275" r:id="rId20"/>
    <p:sldId id="276" r:id="rId21"/>
    <p:sldId id="277" r:id="rId22"/>
    <p:sldId id="278" r:id="rId23"/>
    <p:sldId id="279" r:id="rId24"/>
    <p:sldId id="280" r:id="rId25"/>
    <p:sldId id="281" r:id="rId26"/>
    <p:sldId id="282" r:id="rId27"/>
    <p:sldId id="286" r:id="rId28"/>
    <p:sldId id="287" r:id="rId29"/>
    <p:sldId id="288" r:id="rId30"/>
    <p:sldId id="289" r:id="rId31"/>
    <p:sldId id="290" r:id="rId32"/>
    <p:sldId id="291" r:id="rId33"/>
    <p:sldId id="292" r:id="rId34"/>
    <p:sldId id="293" r:id="rId35"/>
    <p:sldId id="294" r:id="rId36"/>
    <p:sldId id="295" r:id="rId37"/>
    <p:sldId id="296" r:id="rId38"/>
    <p:sldId id="298" r:id="rId39"/>
    <p:sldId id="300" r:id="rId40"/>
    <p:sldId id="304" r:id="rId4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D26B83-98E3-E225-F9C4-9E9DD7E141BD}" name="Luca Meanti" initials="LM" userId="S::10623762@polimi.it::908fe651-8f82-4076-9a47-f40f57780f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7B4"/>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8" autoAdjust="0"/>
    <p:restoredTop sz="94660"/>
  </p:normalViewPr>
  <p:slideViewPr>
    <p:cSldViewPr snapToGrid="0" snapToObjects="1">
      <p:cViewPr varScale="1">
        <p:scale>
          <a:sx n="104" d="100"/>
          <a:sy n="104" d="100"/>
        </p:scale>
        <p:origin x="89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09_47F678DB.xml><?xml version="1.0" encoding="utf-8"?>
<p188:cmLst xmlns:a="http://schemas.openxmlformats.org/drawingml/2006/main" xmlns:r="http://schemas.openxmlformats.org/officeDocument/2006/relationships" xmlns:p188="http://schemas.microsoft.com/office/powerpoint/2018/8/main">
  <p188:cm id="{2B07A1B2-E0D7-46CD-9374-8BAEDDB263AD}" authorId="{7ED26B83-98E3-E225-F9C4-9E9DD7E141BD}" created="2024-08-27T20:13:22.342">
    <pc:sldMkLst xmlns:pc="http://schemas.microsoft.com/office/powerpoint/2013/main/command">
      <pc:docMk/>
      <pc:sldMk cId="1207335131" sldId="265"/>
    </pc:sldMkLst>
    <p188:txBody>
      <a:bodyPr/>
      <a:lstStyle/>
      <a:p>
        <a:r>
          <a:rPr lang="it-IT"/>
          <a:t>EXP3 is designed to continuously explore all options to guard against adversarial manipulation. While this robust exploration is essential in unpredictable environments, it leads to less efficient performance in our scenarios, where the optimal arm is relatively stable. In contrast, UCB1 focuses on exploiting the most promising arms once sufficient exploration has occurred, which has lead to better performance in such stable environment.</a:t>
        </a:r>
      </a:p>
    </p188:txBody>
  </p188:cm>
</p188:cmLst>
</file>

<file path=ppt/comments/modernComment_11A_A944F160.xml><?xml version="1.0" encoding="utf-8"?>
<p188:cmLst xmlns:a="http://schemas.openxmlformats.org/drawingml/2006/main" xmlns:r="http://schemas.openxmlformats.org/officeDocument/2006/relationships" xmlns:p188="http://schemas.microsoft.com/office/powerpoint/2018/8/main">
  <p188:cm id="{11F6684F-9180-4F3C-A998-ED2FD14540B1}" authorId="{7ED26B83-98E3-E225-F9C4-9E9DD7E141BD}" created="2024-08-27T20:13:22.342">
    <pc:sldMkLst xmlns:pc="http://schemas.microsoft.com/office/powerpoint/2013/main/command">
      <pc:docMk/>
      <pc:sldMk cId="1207335131" sldId="265"/>
    </pc:sldMkLst>
    <p188:txBody>
      <a:bodyPr/>
      <a:lstStyle/>
      <a:p>
        <a:r>
          <a:rPr lang="it-IT"/>
          <a:t>EXP3 is designed to continuously explore all options to guard against adversarial manipulation. While this robust exploration is essential in unpredictable environments, it leads to less efficient performance in our scenarios, where the optimal arm is relatively stable. In contrast, UCB1 focuses on exploiting the most promising arms once sufficient exploration has occurred, which has lead to better performance in such stable environment.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569D5-8C1F-4AF5-A4C8-61DE48633D1D}" type="datetimeFigureOut">
              <a:rPr lang="en-GB" smtClean="0"/>
              <a:t>07/09/2024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44275-5444-4303-AD37-CEDE960787B1}" type="slidenum">
              <a:rPr lang="en-GB" smtClean="0"/>
              <a:t>‹#›</a:t>
            </a:fld>
            <a:endParaRPr lang="en-GB"/>
          </a:p>
        </p:txBody>
      </p:sp>
    </p:spTree>
    <p:extLst>
      <p:ext uri="{BB962C8B-B14F-4D97-AF65-F5344CB8AC3E}">
        <p14:creationId xmlns:p14="http://schemas.microsoft.com/office/powerpoint/2010/main" val="405836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944275-5444-4303-AD37-CEDE960787B1}" type="slidenum">
              <a:rPr lang="en-GB" smtClean="0"/>
              <a:t>40</a:t>
            </a:fld>
            <a:endParaRPr lang="en-GB"/>
          </a:p>
        </p:txBody>
      </p:sp>
    </p:spTree>
    <p:extLst>
      <p:ext uri="{BB962C8B-B14F-4D97-AF65-F5344CB8AC3E}">
        <p14:creationId xmlns:p14="http://schemas.microsoft.com/office/powerpoint/2010/main" val="1041897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23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sldNum="0" hdr="0" ft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09_47F678DB.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11A_A944F1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it-IT" sz="3600" b="1" i="0" u="none" strike="noStrike" kern="1200" cap="none" spc="0" normalizeH="0" baseline="0" noProof="0" dirty="0">
                <a:ln>
                  <a:noFill/>
                </a:ln>
                <a:solidFill>
                  <a:prstClr val="white"/>
                </a:solidFill>
                <a:effectLst/>
                <a:uLnTx/>
                <a:uFillTx/>
                <a:latin typeface="Arial"/>
                <a:ea typeface="+mj-ea"/>
                <a:cs typeface="Arial"/>
              </a:rPr>
              <a:t>Online Learning Application</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it-IT" dirty="0">
                <a:solidFill>
                  <a:prstClr val="white"/>
                </a:solidFill>
              </a:rPr>
              <a:t>Project 2023-2024</a:t>
            </a:r>
            <a:endParaRPr kumimoji="0" lang="it-IT" sz="4400" b="1" i="0" u="none" strike="noStrike" kern="1200" cap="none" spc="0" normalizeH="0" baseline="0" noProof="0" dirty="0">
              <a:ln>
                <a:noFill/>
              </a:ln>
              <a:solidFill>
                <a:prstClr val="white"/>
              </a:solidFill>
              <a:effectLst/>
              <a:uLnTx/>
              <a:uFillTx/>
              <a:latin typeface="Arial"/>
              <a:ea typeface="+mj-ea"/>
              <a:cs typeface="Arial"/>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28541" y="145597"/>
            <a:ext cx="8581043" cy="840400"/>
          </a:xfrm>
        </p:spPr>
        <p:txBody>
          <a:bodyPr>
            <a:normAutofit/>
          </a:bodyPr>
          <a:lstStyle/>
          <a:p>
            <a:r>
              <a:rPr lang="it-IT" sz="3600" dirty="0"/>
              <a:t>Environment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fontScale="85000" lnSpcReduction="20000"/>
              </a:bodyPr>
              <a:lstStyle/>
              <a:p>
                <a:pPr marL="342900" indent="-342900">
                  <a:buFontTx/>
                  <a:buChar char="-"/>
                </a:pPr>
                <a:r>
                  <a:rPr lang="it-IT" b="1" dirty="0"/>
                  <a:t>Purchase </a:t>
                </a:r>
                <a:r>
                  <a:rPr lang="it-IT" b="1" dirty="0" err="1"/>
                  <a:t>probability</a:t>
                </a:r>
                <a:r>
                  <a:rPr lang="it-IT" dirty="0"/>
                  <a:t>: </a:t>
                </a:r>
                <a14:m>
                  <m:oMath xmlns:m="http://schemas.openxmlformats.org/officeDocument/2006/math">
                    <m:r>
                      <a:rPr lang="it-IT" b="0" i="1" smtClean="0">
                        <a:latin typeface="Cambria Math" panose="02040503050406030204" pitchFamily="18" charset="0"/>
                      </a:rPr>
                      <m:t>𝑝</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r>
                              <m:rPr>
                                <m:sty m:val="p"/>
                              </m:rPr>
                              <a:rPr lang="el-GR" b="0" i="1" smtClean="0">
                                <a:latin typeface="Cambria Math" panose="02040503050406030204" pitchFamily="18" charset="0"/>
                              </a:rPr>
                              <m:t>α</m:t>
                            </m:r>
                            <m:r>
                              <a:rPr lang="it-IT" b="0" i="1" smtClean="0">
                                <a:latin typeface="Cambria Math" panose="02040503050406030204" pitchFamily="18" charset="0"/>
                              </a:rPr>
                              <m:t>+ </m:t>
                            </m:r>
                            <m:r>
                              <m:rPr>
                                <m:sty m:val="p"/>
                              </m:rPr>
                              <a:rPr lang="el-GR" b="0" i="1" smtClean="0">
                                <a:latin typeface="Cambria Math" panose="02040503050406030204" pitchFamily="18" charset="0"/>
                              </a:rPr>
                              <m:t>β</m:t>
                            </m:r>
                            <m:r>
                              <a:rPr lang="it-IT" b="0" i="1" smtClean="0">
                                <a:latin typeface="Cambria Math" panose="02040503050406030204" pitchFamily="18" charset="0"/>
                              </a:rPr>
                              <m:t>∗</m:t>
                            </m:r>
                            <m:r>
                              <a:rPr lang="it-IT" b="0" i="1" smtClean="0">
                                <a:latin typeface="Cambria Math" panose="02040503050406030204" pitchFamily="18" charset="0"/>
                              </a:rPr>
                              <m:t>𝑥</m:t>
                            </m:r>
                            <m:r>
                              <a:rPr lang="it-IT" b="0" i="1" smtClean="0">
                                <a:latin typeface="Cambria Math" panose="02040503050406030204" pitchFamily="18" charset="0"/>
                              </a:rPr>
                              <m:t>)</m:t>
                            </m:r>
                          </m:sup>
                        </m:sSup>
                      </m:den>
                    </m:f>
                  </m:oMath>
                </a14:m>
                <a:endParaRPr lang="it-IT" dirty="0"/>
              </a:p>
              <a:p>
                <a:pPr marL="342900" indent="-342900">
                  <a:buFontTx/>
                  <a:buChar char="-"/>
                </a:pPr>
                <a:endParaRPr lang="it-IT" dirty="0"/>
              </a:p>
              <a:p>
                <a:pPr marL="342900" indent="-342900">
                  <a:buFontTx/>
                  <a:buChar char="-"/>
                </a:pPr>
                <a14:m>
                  <m:oMath xmlns:m="http://schemas.openxmlformats.org/officeDocument/2006/math">
                    <m:r>
                      <a:rPr lang="el-GR" b="1" i="1" smtClean="0">
                        <a:latin typeface="Cambria Math" panose="02040503050406030204" pitchFamily="18" charset="0"/>
                      </a:rPr>
                      <m:t>𝜷</m:t>
                    </m:r>
                  </m:oMath>
                </a14:m>
                <a:r>
                  <a:rPr lang="it-IT" b="1" dirty="0"/>
                  <a:t> </a:t>
                </a:r>
                <a:r>
                  <a:rPr lang="en-GB" b="1" dirty="0"/>
                  <a:t>parameter</a:t>
                </a:r>
                <a:r>
                  <a:rPr lang="it-IT" b="1" dirty="0"/>
                  <a:t> </a:t>
                </a:r>
                <a:r>
                  <a:rPr lang="en-GB" b="1" dirty="0"/>
                  <a:t>perturbations</a:t>
                </a:r>
                <a:r>
                  <a:rPr lang="it-IT" dirty="0"/>
                  <a:t>:</a:t>
                </a:r>
              </a:p>
              <a:p>
                <a:pPr marL="342900" indent="-342900">
                  <a:buFontTx/>
                  <a:buChar char="-"/>
                </a:pPr>
                <a:endParaRPr lang="it-IT" dirty="0"/>
              </a:p>
              <a:p>
                <a:pPr marL="1085850" lvl="1" indent="-342900">
                  <a:buFontTx/>
                  <a:buChar char="-"/>
                </a:pPr>
                <a:r>
                  <a:rPr lang="it-IT" b="1" dirty="0"/>
                  <a:t>Jump days</a:t>
                </a:r>
                <a:r>
                  <a:rPr lang="it-IT" dirty="0"/>
                  <a:t>: </a:t>
                </a:r>
              </a:p>
              <a:p>
                <a:pPr marL="1943100" lvl="3" indent="-342900">
                  <a:buFontTx/>
                  <a:buChar char="-"/>
                </a:pPr>
                <a:r>
                  <a:rPr lang="it-IT" dirty="0" err="1"/>
                  <a:t>Number</a:t>
                </a:r>
                <a:r>
                  <a:rPr lang="it-IT" dirty="0"/>
                  <a:t>: </a:t>
                </a:r>
                <a14:m>
                  <m:oMath xmlns:m="http://schemas.openxmlformats.org/officeDocument/2006/math">
                    <m:r>
                      <a:rPr lang="it-IT" b="0" i="1" smtClean="0">
                        <a:latin typeface="Cambria Math" panose="02040503050406030204" pitchFamily="18" charset="0"/>
                      </a:rPr>
                      <m:t>𝑃𝑜𝑖</m:t>
                    </m:r>
                    <m:r>
                      <a:rPr lang="it-IT" b="0" i="1" smtClean="0">
                        <a:latin typeface="Cambria Math" panose="02040503050406030204" pitchFamily="18" charset="0"/>
                      </a:rPr>
                      <m:t>(</m:t>
                    </m:r>
                    <m:r>
                      <m:rPr>
                        <m:sty m:val="p"/>
                      </m:rPr>
                      <a:rPr lang="el-GR" i="1">
                        <a:latin typeface="Cambria Math" panose="02040503050406030204" pitchFamily="18" charset="0"/>
                      </a:rPr>
                      <m:t>θ</m:t>
                    </m:r>
                    <m:r>
                      <a:rPr lang="it-IT" b="0" i="1" smtClean="0">
                        <a:latin typeface="Cambria Math" panose="02040503050406030204" pitchFamily="18" charset="0"/>
                      </a:rPr>
                      <m:t>)</m:t>
                    </m:r>
                  </m:oMath>
                </a14:m>
                <a:r>
                  <a:rPr lang="it-IT" dirty="0"/>
                  <a:t> </a:t>
                </a:r>
              </a:p>
              <a:p>
                <a:pPr marL="1943100" lvl="3" indent="-342900">
                  <a:buFontTx/>
                  <a:buChar char="-"/>
                </a:pPr>
                <a:r>
                  <a:rPr lang="it-IT" dirty="0" err="1"/>
                  <a:t>Magnitude</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𝑆</m:t>
                    </m:r>
                    <m:r>
                      <a:rPr lang="it-IT" b="0" i="1" smtClean="0">
                        <a:latin typeface="Cambria Math" panose="02040503050406030204" pitchFamily="18" charset="0"/>
                      </a:rPr>
                      <m:t>)</m:t>
                    </m:r>
                  </m:oMath>
                </a14:m>
                <a:endParaRPr lang="it-IT" dirty="0"/>
              </a:p>
              <a:p>
                <a:pPr lvl="3" indent="0">
                  <a:buNone/>
                </a:pPr>
                <a:endParaRPr lang="it-IT" dirty="0"/>
              </a:p>
              <a:p>
                <a:pPr marL="1085850" lvl="1" indent="-342900">
                  <a:buFontTx/>
                  <a:buChar char="-"/>
                </a:pPr>
                <a:r>
                  <a:rPr lang="it-IT" b="1" dirty="0" err="1"/>
                  <a:t>Normal</a:t>
                </a:r>
                <a:r>
                  <a:rPr lang="it-IT" b="1" dirty="0"/>
                  <a:t> days</a:t>
                </a:r>
                <a:r>
                  <a:rPr lang="it-IT" dirty="0"/>
                  <a:t>:</a:t>
                </a:r>
              </a:p>
              <a:p>
                <a:pPr marL="1943100" lvl="3" indent="-342900">
                  <a:buFontTx/>
                  <a:buChar char="-"/>
                </a:pPr>
                <a:r>
                  <a:rPr lang="it-IT" dirty="0" err="1"/>
                  <a:t>Magnitude</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𝑠</m:t>
                    </m:r>
                    <m:r>
                      <a:rPr lang="it-IT" b="0" i="1" smtClean="0">
                        <a:latin typeface="Cambria Math" panose="02040503050406030204" pitchFamily="18" charset="0"/>
                      </a:rPr>
                      <m:t>)</m:t>
                    </m:r>
                  </m:oMath>
                </a14:m>
                <a:endParaRPr lang="it-IT" dirty="0"/>
              </a:p>
              <a:p>
                <a:pPr lvl="3" indent="0">
                  <a:buNone/>
                </a:pPr>
                <a:endParaRPr lang="it-IT" dirty="0"/>
              </a:p>
              <a:p>
                <a:pPr marL="1085850" lvl="1" indent="-342900">
                  <a:buFontTx/>
                  <a:buChar char="-"/>
                </a:pPr>
                <a:r>
                  <a:rPr lang="it-IT" b="1" dirty="0"/>
                  <a:t>Length </a:t>
                </a:r>
                <a:r>
                  <a:rPr lang="it-IT" b="1" dirty="0" err="1"/>
                  <a:t>between</a:t>
                </a:r>
                <a:r>
                  <a:rPr lang="it-IT" b="1" dirty="0"/>
                  <a:t> </a:t>
                </a:r>
                <a:r>
                  <a:rPr lang="it-IT" b="1" dirty="0" err="1"/>
                  <a:t>jumps</a:t>
                </a:r>
                <a:r>
                  <a:rPr lang="it-IT" dirty="0"/>
                  <a:t>:</a:t>
                </a:r>
              </a:p>
              <a:p>
                <a:pPr marL="1943100" lvl="3" indent="-342900">
                  <a:buFontTx/>
                  <a:buChar char="-"/>
                </a:pP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m:rPr>
                        <m:sty m:val="p"/>
                      </m:rPr>
                      <a:rPr lang="el-GR" i="1">
                        <a:latin typeface="Cambria Math" panose="02040503050406030204" pitchFamily="18" charset="0"/>
                      </a:rPr>
                      <m:t>μ</m:t>
                    </m:r>
                    <m:r>
                      <a:rPr lang="it-IT" b="0" i="1" smtClean="0">
                        <a:latin typeface="Cambria Math" panose="02040503050406030204" pitchFamily="18" charset="0"/>
                      </a:rPr>
                      <m:t>, </m:t>
                    </m:r>
                    <m:sSup>
                      <m:sSupPr>
                        <m:ctrlPr>
                          <a:rPr lang="it-IT" b="0" i="1" smtClean="0">
                            <a:latin typeface="Cambria Math" panose="02040503050406030204" pitchFamily="18" charset="0"/>
                          </a:rPr>
                        </m:ctrlPr>
                      </m:sSupPr>
                      <m:e>
                        <m:r>
                          <m:rPr>
                            <m:sty m:val="p"/>
                          </m:rPr>
                          <a:rPr lang="el-GR" i="1">
                            <a:latin typeface="Cambria Math" panose="02040503050406030204" pitchFamily="18" charset="0"/>
                          </a:rPr>
                          <m:t>σ</m:t>
                        </m:r>
                      </m:e>
                      <m:sup>
                        <m:r>
                          <a:rPr lang="it-IT" b="0" i="1" smtClean="0">
                            <a:latin typeface="Cambria Math" panose="02040503050406030204" pitchFamily="18" charset="0"/>
                          </a:rPr>
                          <m:t>2</m:t>
                        </m:r>
                      </m:sup>
                    </m:sSup>
                    <m:r>
                      <a:rPr lang="it-IT" b="0" i="1" smtClean="0">
                        <a:latin typeface="Cambria Math" panose="02040503050406030204" pitchFamily="18" charset="0"/>
                      </a:rPr>
                      <m:t>)</m:t>
                    </m:r>
                  </m:oMath>
                </a14:m>
                <a:endParaRPr lang="it-IT" dirty="0"/>
              </a:p>
              <a:p>
                <a:pPr lvl="3" indent="0">
                  <a:buNone/>
                </a:pPr>
                <a:endParaRPr lang="it-IT" dirty="0"/>
              </a:p>
              <a:p>
                <a:pPr lvl="3" indent="0">
                  <a:buNone/>
                </a:pPr>
                <a:r>
                  <a:rPr lang="it-IT" dirty="0"/>
                  <a:t> </a:t>
                </a:r>
              </a:p>
              <a:p>
                <a:pPr lvl="1"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a:blip r:embed="rId2"/>
                <a:stretch>
                  <a:fillRect l="-659" t="-9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263A97C-F859-BCF2-1F0A-28A27E56365D}"/>
                  </a:ext>
                </a:extLst>
              </p:cNvPr>
              <p:cNvSpPr txBox="1"/>
              <p:nvPr/>
            </p:nvSpPr>
            <p:spPr>
              <a:xfrm>
                <a:off x="5943599" y="2961978"/>
                <a:ext cx="2635995" cy="2462213"/>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900" b="1" i="0" u="none" strike="noStrike" kern="1200" cap="none" spc="0" normalizeH="0" baseline="0" noProof="0" dirty="0" err="1">
                    <a:ln>
                      <a:noFill/>
                    </a:ln>
                    <a:solidFill>
                      <a:prstClr val="black"/>
                    </a:solidFill>
                    <a:effectLst/>
                    <a:uLnTx/>
                    <a:uFillTx/>
                    <a:latin typeface="Calibri"/>
                    <a:ea typeface="+mn-ea"/>
                    <a:cs typeface="+mn-cs"/>
                  </a:rPr>
                  <a:t>Hyperparameters</a:t>
                </a:r>
                <a:endParaRPr kumimoji="0" lang="it-IT" sz="19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- 1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Year</a:t>
                </a:r>
                <a:r>
                  <a:rPr kumimoji="0" lang="it-IT" sz="1800" b="0" i="0" u="none" strike="noStrike" kern="1200" cap="none" spc="0" normalizeH="0" baseline="0" noProof="0" dirty="0">
                    <a:ln>
                      <a:noFill/>
                    </a:ln>
                    <a:solidFill>
                      <a:prstClr val="black"/>
                    </a:solidFill>
                    <a:effectLst/>
                    <a:uLnTx/>
                    <a:uFillTx/>
                    <a:latin typeface="Calibri"/>
                    <a:ea typeface="+mn-ea"/>
                    <a:cs typeface="+mn-cs"/>
                  </a:rPr>
                  <a:t>, 4 Seasons: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θ</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μ</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90, </a:t>
                </a:r>
                <a14:m>
                  <m:oMath xmlns:m="http://schemas.openxmlformats.org/officeDocument/2006/math">
                    <m:sSup>
                      <m:sSup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Probability</a:t>
                </a: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consistent</a:t>
                </a:r>
                <a:r>
                  <a:rPr kumimoji="0" lang="it-IT" sz="1800" b="0" i="0" u="none" strike="noStrike" kern="1200" cap="none" spc="0" normalizeH="0" baseline="0" noProof="0" dirty="0">
                    <a:ln>
                      <a:noFill/>
                    </a:ln>
                    <a:solidFill>
                      <a:prstClr val="black"/>
                    </a:solidFill>
                    <a:effectLst/>
                    <a:uLnTx/>
                    <a:uFillTx/>
                    <a:latin typeface="Calibri"/>
                    <a:ea typeface="+mn-ea"/>
                    <a:cs typeface="+mn-cs"/>
                  </a:rPr>
                  <a:t>:</a:t>
                </a:r>
              </a:p>
              <a:p>
                <a:pPr marL="742950" marR="0" lvl="1" indent="-285750"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α</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1</a:t>
                </a:r>
              </a:p>
              <a:p>
                <a:pPr marL="742950" marR="0" lvl="1" indent="-285750"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2</a:t>
                </a:r>
              </a:p>
              <a:p>
                <a:pPr marL="742950" marR="0" lvl="1" indent="-285750"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0.01</a:t>
                </a:r>
              </a:p>
            </p:txBody>
          </p:sp>
        </mc:Choice>
        <mc:Fallback xmlns="">
          <p:sp>
            <p:nvSpPr>
              <p:cNvPr id="5" name="CasellaDiTesto 4">
                <a:extLst>
                  <a:ext uri="{FF2B5EF4-FFF2-40B4-BE49-F238E27FC236}">
                    <a16:creationId xmlns:a16="http://schemas.microsoft.com/office/drawing/2014/main" id="{B263A97C-F859-BCF2-1F0A-28A27E56365D}"/>
                  </a:ext>
                </a:extLst>
              </p:cNvPr>
              <p:cNvSpPr txBox="1">
                <a:spLocks noRot="1" noChangeAspect="1" noMove="1" noResize="1" noEditPoints="1" noAdjustHandles="1" noChangeArrowheads="1" noChangeShapeType="1" noTextEdit="1"/>
              </p:cNvSpPr>
              <p:nvPr/>
            </p:nvSpPr>
            <p:spPr>
              <a:xfrm>
                <a:off x="5943599" y="2961978"/>
                <a:ext cx="2635995" cy="2462213"/>
              </a:xfrm>
              <a:prstGeom prst="rect">
                <a:avLst/>
              </a:prstGeom>
              <a:blipFill>
                <a:blip r:embed="rId3"/>
                <a:stretch>
                  <a:fillRect l="-1613" t="-985" b="-2217"/>
                </a:stretch>
              </a:blipFill>
              <a:ln>
                <a:solidFill>
                  <a:schemeClr val="tx1"/>
                </a:solidFill>
              </a:ln>
            </p:spPr>
            <p:txBody>
              <a:bodyPr/>
              <a:lstStyle/>
              <a:p>
                <a:r>
                  <a:rPr lang="it-IT">
                    <a:noFill/>
                  </a:rPr>
                  <a:t> </a:t>
                </a:r>
              </a:p>
            </p:txBody>
          </p:sp>
        </mc:Fallback>
      </mc:AlternateContent>
    </p:spTree>
    <p:extLst>
      <p:ext uri="{BB962C8B-B14F-4D97-AF65-F5344CB8AC3E}">
        <p14:creationId xmlns:p14="http://schemas.microsoft.com/office/powerpoint/2010/main" val="156704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1173-C840-2618-BB04-81ACEFACF31B}"/>
              </a:ext>
            </a:extLst>
          </p:cNvPr>
          <p:cNvSpPr>
            <a:spLocks noGrp="1"/>
          </p:cNvSpPr>
          <p:nvPr>
            <p:ph type="title"/>
          </p:nvPr>
        </p:nvSpPr>
        <p:spPr/>
        <p:txBody>
          <a:bodyPr>
            <a:normAutofit/>
          </a:bodyPr>
          <a:lstStyle/>
          <a:p>
            <a:r>
              <a:rPr lang="it-IT" sz="3600" dirty="0"/>
              <a:t>Environment</a:t>
            </a:r>
          </a:p>
        </p:txBody>
      </p:sp>
      <p:pic>
        <p:nvPicPr>
          <p:cNvPr id="21" name="Segnaposto contenuto 20" descr="Immagine che contiene linea, diagramma, Rettangolo&#10;&#10;Descrizione generata automaticamente">
            <a:extLst>
              <a:ext uri="{FF2B5EF4-FFF2-40B4-BE49-F238E27FC236}">
                <a16:creationId xmlns:a16="http://schemas.microsoft.com/office/drawing/2014/main" id="{CC2B8E6A-0EB5-CDCD-C89A-1A336719CB99}"/>
              </a:ext>
            </a:extLst>
          </p:cNvPr>
          <p:cNvPicPr>
            <a:picLocks noGrp="1" noChangeAspect="1"/>
          </p:cNvPicPr>
          <p:nvPr>
            <p:ph idx="1"/>
          </p:nvPr>
        </p:nvPicPr>
        <p:blipFill>
          <a:blip r:embed="rId2"/>
          <a:stretch>
            <a:fillRect/>
          </a:stretch>
        </p:blipFill>
        <p:spPr>
          <a:xfrm>
            <a:off x="4906723" y="1262708"/>
            <a:ext cx="3621636" cy="2414425"/>
          </a:xfrm>
        </p:spPr>
      </p:pic>
      <p:pic>
        <p:nvPicPr>
          <p:cNvPr id="23" name="Immagine 22" descr="Immagine che contiene diagramma, Rettangolo, linea, design&#10;&#10;Descrizione generata automaticamente">
            <a:extLst>
              <a:ext uri="{FF2B5EF4-FFF2-40B4-BE49-F238E27FC236}">
                <a16:creationId xmlns:a16="http://schemas.microsoft.com/office/drawing/2014/main" id="{79411076-CBAC-A2BB-D919-C7561384C3CC}"/>
              </a:ext>
            </a:extLst>
          </p:cNvPr>
          <p:cNvPicPr>
            <a:picLocks noChangeAspect="1"/>
          </p:cNvPicPr>
          <p:nvPr/>
        </p:nvPicPr>
        <p:blipFill>
          <a:blip r:embed="rId3"/>
          <a:stretch>
            <a:fillRect/>
          </a:stretch>
        </p:blipFill>
        <p:spPr>
          <a:xfrm>
            <a:off x="4906723" y="3620615"/>
            <a:ext cx="3621638" cy="2414425"/>
          </a:xfrm>
          <a:prstGeom prst="rect">
            <a:avLst/>
          </a:prstGeom>
        </p:spPr>
      </p:pic>
      <p:pic>
        <p:nvPicPr>
          <p:cNvPr id="4" name="Immagine 3" descr="Immagine che contiene linea, diagramma, Diagramma, Rettangolo&#10;&#10;Descrizione generata automaticamente">
            <a:extLst>
              <a:ext uri="{FF2B5EF4-FFF2-40B4-BE49-F238E27FC236}">
                <a16:creationId xmlns:a16="http://schemas.microsoft.com/office/drawing/2014/main" id="{590BA973-6210-EB6F-0254-678ACE43877F}"/>
              </a:ext>
            </a:extLst>
          </p:cNvPr>
          <p:cNvPicPr>
            <a:picLocks noChangeAspect="1"/>
          </p:cNvPicPr>
          <p:nvPr/>
        </p:nvPicPr>
        <p:blipFill>
          <a:blip r:embed="rId4"/>
          <a:stretch>
            <a:fillRect/>
          </a:stretch>
        </p:blipFill>
        <p:spPr>
          <a:xfrm>
            <a:off x="615639" y="3617460"/>
            <a:ext cx="3621639" cy="2414426"/>
          </a:xfrm>
          <a:prstGeom prst="rect">
            <a:avLst/>
          </a:prstGeom>
        </p:spPr>
      </p:pic>
      <p:sp>
        <p:nvSpPr>
          <p:cNvPr id="5" name="CasellaDiTesto 4">
            <a:extLst>
              <a:ext uri="{FF2B5EF4-FFF2-40B4-BE49-F238E27FC236}">
                <a16:creationId xmlns:a16="http://schemas.microsoft.com/office/drawing/2014/main" id="{823DBA5B-8846-EED7-6686-4F27FCA347C8}"/>
              </a:ext>
            </a:extLst>
          </p:cNvPr>
          <p:cNvSpPr txBox="1"/>
          <p:nvPr/>
        </p:nvSpPr>
        <p:spPr>
          <a:xfrm>
            <a:off x="1106128" y="1454259"/>
            <a:ext cx="2750575" cy="1815882"/>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Here are some </a:t>
            </a:r>
            <a:r>
              <a:rPr lang="en-US" sz="1600" b="1" dirty="0"/>
              <a:t>interesting situations</a:t>
            </a:r>
            <a:r>
              <a:rPr lang="en-US" sz="1600" dirty="0"/>
              <a:t> that arose from the simulations. Moving clockwise, we can observe the cases of a </a:t>
            </a:r>
            <a:r>
              <a:rPr lang="en-US" sz="1600" b="1" dirty="0"/>
              <a:t>successful</a:t>
            </a:r>
            <a:r>
              <a:rPr lang="en-US" sz="1600" dirty="0"/>
              <a:t>, </a:t>
            </a:r>
            <a:r>
              <a:rPr lang="en-US" sz="1600" b="1" dirty="0"/>
              <a:t>unsuccessful</a:t>
            </a:r>
            <a:r>
              <a:rPr lang="en-US" sz="1600" dirty="0"/>
              <a:t>, and </a:t>
            </a:r>
            <a:r>
              <a:rPr lang="en-US" sz="1600" b="1" dirty="0"/>
              <a:t>fluctuating product</a:t>
            </a:r>
            <a:r>
              <a:rPr lang="en-US" sz="1600" dirty="0"/>
              <a:t>.</a:t>
            </a:r>
            <a:endParaRPr lang="it-IT" sz="1600" dirty="0"/>
          </a:p>
        </p:txBody>
      </p:sp>
    </p:spTree>
    <p:extLst>
      <p:ext uri="{BB962C8B-B14F-4D97-AF65-F5344CB8AC3E}">
        <p14:creationId xmlns:p14="http://schemas.microsoft.com/office/powerpoint/2010/main" val="3271759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893D5-41F6-25D3-E346-F992423768C3}"/>
              </a:ext>
            </a:extLst>
          </p:cNvPr>
          <p:cNvSpPr>
            <a:spLocks noGrp="1"/>
          </p:cNvSpPr>
          <p:nvPr>
            <p:ph type="title"/>
          </p:nvPr>
        </p:nvSpPr>
        <p:spPr>
          <a:xfrm>
            <a:off x="288521" y="139166"/>
            <a:ext cx="8581043" cy="840400"/>
          </a:xfrm>
        </p:spPr>
        <p:txBody>
          <a:bodyPr>
            <a:normAutofit fontScale="90000"/>
          </a:bodyPr>
          <a:lstStyle/>
          <a:p>
            <a:r>
              <a:rPr lang="it-IT" sz="4000" dirty="0"/>
              <a:t>Environment</a:t>
            </a:r>
            <a:br>
              <a:rPr lang="it-IT" sz="3600" dirty="0"/>
            </a:br>
            <a:r>
              <a:rPr lang="it-IT" dirty="0" err="1"/>
              <a:t>Unsuccessful</a:t>
            </a:r>
            <a:r>
              <a:rPr lang="it-IT" dirty="0"/>
              <a:t> Product</a:t>
            </a:r>
          </a:p>
        </p:txBody>
      </p:sp>
      <p:pic>
        <p:nvPicPr>
          <p:cNvPr id="5" name="Segnaposto contenuto 4" descr="Immagine che contiene diagramma, Rettangolo, linea, design&#10;&#10;Descrizione generata automaticamente">
            <a:extLst>
              <a:ext uri="{FF2B5EF4-FFF2-40B4-BE49-F238E27FC236}">
                <a16:creationId xmlns:a16="http://schemas.microsoft.com/office/drawing/2014/main" id="{92FB34A3-940F-C3C2-FEDF-171D1C8F0D0E}"/>
              </a:ext>
            </a:extLst>
          </p:cNvPr>
          <p:cNvPicPr>
            <a:picLocks noGrp="1" noChangeAspect="1"/>
          </p:cNvPicPr>
          <p:nvPr>
            <p:ph idx="1"/>
          </p:nvPr>
        </p:nvPicPr>
        <p:blipFill>
          <a:blip r:embed="rId2"/>
          <a:stretch>
            <a:fillRect/>
          </a:stretch>
        </p:blipFill>
        <p:spPr>
          <a:xfrm>
            <a:off x="622102" y="1277866"/>
            <a:ext cx="3635651" cy="2423768"/>
          </a:xfrm>
        </p:spPr>
      </p:pic>
      <p:pic>
        <p:nvPicPr>
          <p:cNvPr id="7" name="Immagine 6" descr="Immagine che contiene schermata, linea&#10;&#10;Descrizione generata automaticamente">
            <a:extLst>
              <a:ext uri="{FF2B5EF4-FFF2-40B4-BE49-F238E27FC236}">
                <a16:creationId xmlns:a16="http://schemas.microsoft.com/office/drawing/2014/main" id="{67B03D7D-49A7-F6EB-412D-94996EE37040}"/>
              </a:ext>
            </a:extLst>
          </p:cNvPr>
          <p:cNvPicPr>
            <a:picLocks noChangeAspect="1"/>
          </p:cNvPicPr>
          <p:nvPr/>
        </p:nvPicPr>
        <p:blipFill>
          <a:blip r:embed="rId3"/>
          <a:stretch>
            <a:fillRect/>
          </a:stretch>
        </p:blipFill>
        <p:spPr>
          <a:xfrm>
            <a:off x="161590" y="3701634"/>
            <a:ext cx="8820819" cy="2205205"/>
          </a:xfrm>
          <a:prstGeom prst="rect">
            <a:avLst/>
          </a:prstGeom>
        </p:spPr>
      </p:pic>
      <p:sp>
        <p:nvSpPr>
          <p:cNvPr id="8" name="CasellaDiTesto 7">
            <a:extLst>
              <a:ext uri="{FF2B5EF4-FFF2-40B4-BE49-F238E27FC236}">
                <a16:creationId xmlns:a16="http://schemas.microsoft.com/office/drawing/2014/main" id="{787EB14D-4F16-55B0-CBC3-5E7AB2B28884}"/>
              </a:ext>
            </a:extLst>
          </p:cNvPr>
          <p:cNvSpPr txBox="1"/>
          <p:nvPr/>
        </p:nvSpPr>
        <p:spPr>
          <a:xfrm>
            <a:off x="4564423" y="1832768"/>
            <a:ext cx="4111316" cy="1015663"/>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a:ea typeface="+mn-ea"/>
                <a:cs typeface="+mn-cs"/>
              </a:rPr>
              <a:t>In the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graphs</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below</a:t>
            </a:r>
            <a:r>
              <a:rPr kumimoji="0" lang="it-IT" sz="2000" b="0" i="0" u="none" strike="noStrike" kern="1200" cap="none" spc="0" normalizeH="0" baseline="0" noProof="0" dirty="0">
                <a:ln>
                  <a:noFill/>
                </a:ln>
                <a:solidFill>
                  <a:prstClr val="black"/>
                </a:solidFill>
                <a:effectLst/>
                <a:uLnTx/>
                <a:uFillTx/>
                <a:latin typeface="Calibri"/>
                <a:ea typeface="+mn-ea"/>
                <a:cs typeface="+mn-cs"/>
              </a:rPr>
              <a:t> one can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appreciate</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purchase</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probability</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a:ln>
                  <a:noFill/>
                </a:ln>
                <a:solidFill>
                  <a:prstClr val="black"/>
                </a:solidFill>
                <a:effectLst/>
                <a:uLnTx/>
                <a:uFillTx/>
                <a:latin typeface="Calibri"/>
                <a:ea typeface="+mn-ea"/>
                <a:cs typeface="+mn-cs"/>
              </a:rPr>
              <a:t>in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correspondence</a:t>
            </a:r>
            <a:r>
              <a:rPr kumimoji="0" lang="it-IT" sz="2000" b="0" i="0" u="none" strike="noStrike" kern="1200" cap="none" spc="0" normalizeH="0" baseline="0" noProof="0" dirty="0">
                <a:ln>
                  <a:noFill/>
                </a:ln>
                <a:solidFill>
                  <a:prstClr val="black"/>
                </a:solidFill>
                <a:effectLst/>
                <a:uLnTx/>
                <a:uFillTx/>
                <a:latin typeface="Calibri"/>
                <a:ea typeface="+mn-ea"/>
                <a:cs typeface="+mn-cs"/>
              </a:rPr>
              <a:t> of the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jump</a:t>
            </a:r>
            <a:r>
              <a:rPr kumimoji="0" lang="it-IT" sz="2000" b="1" i="0" u="none" strike="noStrike" kern="1200" cap="none" spc="0" normalizeH="0" baseline="0" noProof="0" dirty="0">
                <a:ln>
                  <a:noFill/>
                </a:ln>
                <a:solidFill>
                  <a:prstClr val="black"/>
                </a:solidFill>
                <a:effectLst/>
                <a:uLnTx/>
                <a:uFillTx/>
                <a:latin typeface="Calibri"/>
                <a:ea typeface="+mn-ea"/>
                <a:cs typeface="+mn-cs"/>
              </a:rPr>
              <a:t> days</a:t>
            </a:r>
            <a:r>
              <a:rPr kumimoji="0" lang="it-IT" sz="20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281121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6FD910-FB68-FA80-85BE-63B641A07C2F}"/>
              </a:ext>
            </a:extLst>
          </p:cNvPr>
          <p:cNvSpPr>
            <a:spLocks noGrp="1"/>
          </p:cNvSpPr>
          <p:nvPr>
            <p:ph type="title"/>
          </p:nvPr>
        </p:nvSpPr>
        <p:spPr/>
        <p:txBody>
          <a:bodyPr>
            <a:normAutofit/>
          </a:bodyPr>
          <a:lstStyle/>
          <a:p>
            <a:r>
              <a:rPr lang="it-IT" sz="3600" dirty="0"/>
              <a:t>Agent: EXP3</a:t>
            </a:r>
          </a:p>
        </p:txBody>
      </p:sp>
      <p:pic>
        <p:nvPicPr>
          <p:cNvPr id="7" name="Immagine 6" descr="Immagine che contiene testo, schermata, software, design&#10;&#10;Descrizione generata automaticamente">
            <a:extLst>
              <a:ext uri="{FF2B5EF4-FFF2-40B4-BE49-F238E27FC236}">
                <a16:creationId xmlns:a16="http://schemas.microsoft.com/office/drawing/2014/main" id="{8B12B4E1-3DFD-ED16-1759-169D78456456}"/>
              </a:ext>
            </a:extLst>
          </p:cNvPr>
          <p:cNvPicPr>
            <a:picLocks noChangeAspect="1"/>
          </p:cNvPicPr>
          <p:nvPr/>
        </p:nvPicPr>
        <p:blipFill>
          <a:blip r:embed="rId2"/>
          <a:stretch>
            <a:fillRect/>
          </a:stretch>
        </p:blipFill>
        <p:spPr>
          <a:xfrm>
            <a:off x="88287" y="1144050"/>
            <a:ext cx="4590576" cy="3060384"/>
          </a:xfrm>
          <a:prstGeom prst="rect">
            <a:avLst/>
          </a:prstGeom>
        </p:spPr>
      </p:pic>
      <p:pic>
        <p:nvPicPr>
          <p:cNvPr id="11" name="Segnaposto contenuto 10" descr="Immagine che contiene testo, schermata, linea, Diagramma&#10;&#10;Descrizione generata automaticamente">
            <a:extLst>
              <a:ext uri="{FF2B5EF4-FFF2-40B4-BE49-F238E27FC236}">
                <a16:creationId xmlns:a16="http://schemas.microsoft.com/office/drawing/2014/main" id="{2EA8B378-7AEB-C519-7009-410642C7712A}"/>
              </a:ext>
            </a:extLst>
          </p:cNvPr>
          <p:cNvPicPr>
            <a:picLocks noGrp="1" noChangeAspect="1"/>
          </p:cNvPicPr>
          <p:nvPr>
            <p:ph idx="1"/>
          </p:nvPr>
        </p:nvPicPr>
        <p:blipFill>
          <a:blip r:embed="rId3"/>
          <a:stretch>
            <a:fillRect/>
          </a:stretch>
        </p:blipFill>
        <p:spPr>
          <a:xfrm>
            <a:off x="4465137" y="1144050"/>
            <a:ext cx="4590576" cy="3060384"/>
          </a:xfrm>
        </p:spPr>
      </p:pic>
      <p:sp>
        <p:nvSpPr>
          <p:cNvPr id="3" name="CasellaDiTesto 2">
            <a:extLst>
              <a:ext uri="{FF2B5EF4-FFF2-40B4-BE49-F238E27FC236}">
                <a16:creationId xmlns:a16="http://schemas.microsoft.com/office/drawing/2014/main" id="{5B2B69BE-10C8-0072-F2A5-C265D2CE77BC}"/>
              </a:ext>
            </a:extLst>
          </p:cNvPr>
          <p:cNvSpPr txBox="1"/>
          <p:nvPr/>
        </p:nvSpPr>
        <p:spPr>
          <a:xfrm>
            <a:off x="510804" y="4546775"/>
            <a:ext cx="817915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EXP3 does </a:t>
            </a:r>
            <a:r>
              <a:rPr kumimoji="0" lang="en-US" sz="1800" b="1" i="0" u="none" strike="noStrike" kern="1200" cap="none" spc="0" normalizeH="0" baseline="0" noProof="0" dirty="0">
                <a:ln>
                  <a:noFill/>
                </a:ln>
                <a:solidFill>
                  <a:prstClr val="black"/>
                </a:solidFill>
                <a:effectLst/>
                <a:uLnTx/>
                <a:uFillTx/>
                <a:latin typeface="Calibri"/>
                <a:ea typeface="+mn-ea"/>
                <a:cs typeface="+mn-cs"/>
              </a:rPr>
              <a:t>not converge to a single arm</a:t>
            </a:r>
            <a:r>
              <a:rPr kumimoji="0" lang="en-US" sz="1800" b="0" i="0" u="none" strike="noStrike" kern="1200" cap="none" spc="0" normalizeH="0" baseline="0" noProof="0" dirty="0">
                <a:ln>
                  <a:noFill/>
                </a:ln>
                <a:solidFill>
                  <a:prstClr val="black"/>
                </a:solidFill>
                <a:effectLst/>
                <a:uLnTx/>
                <a:uFillTx/>
                <a:latin typeface="Calibri"/>
                <a:ea typeface="+mn-ea"/>
                <a:cs typeface="+mn-cs"/>
              </a:rPr>
              <a:t>, as it continuously explores to avoid being impacted by environmental changes. However, it tends to select arms that are close to the optimal one more frequently, resulting in a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 cumulative regret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4553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A4D6F3-BF99-76E3-7719-CCC385794F0B}"/>
              </a:ext>
            </a:extLst>
          </p:cNvPr>
          <p:cNvSpPr>
            <a:spLocks noGrp="1"/>
          </p:cNvSpPr>
          <p:nvPr>
            <p:ph type="title"/>
          </p:nvPr>
        </p:nvSpPr>
        <p:spPr/>
        <p:txBody>
          <a:bodyPr>
            <a:normAutofit/>
          </a:bodyPr>
          <a:lstStyle/>
          <a:p>
            <a:r>
              <a:rPr lang="it-IT" sz="3600" dirty="0"/>
              <a:t>Agent: UCB1</a:t>
            </a:r>
          </a:p>
        </p:txBody>
      </p:sp>
      <p:pic>
        <p:nvPicPr>
          <p:cNvPr id="5" name="Segnaposto contenuto 4" descr="Immagine che contiene testo, schermata, diagramma, design&#10;&#10;Descrizione generata automaticamente">
            <a:extLst>
              <a:ext uri="{FF2B5EF4-FFF2-40B4-BE49-F238E27FC236}">
                <a16:creationId xmlns:a16="http://schemas.microsoft.com/office/drawing/2014/main" id="{58E5E5AB-2AAD-74A8-7BA4-6857FA39B229}"/>
              </a:ext>
            </a:extLst>
          </p:cNvPr>
          <p:cNvPicPr>
            <a:picLocks noGrp="1" noChangeAspect="1"/>
          </p:cNvPicPr>
          <p:nvPr>
            <p:ph idx="1"/>
          </p:nvPr>
        </p:nvPicPr>
        <p:blipFill>
          <a:blip r:embed="rId3"/>
          <a:stretch>
            <a:fillRect/>
          </a:stretch>
        </p:blipFill>
        <p:spPr>
          <a:xfrm>
            <a:off x="129444" y="1191873"/>
            <a:ext cx="4512089" cy="3008060"/>
          </a:xfrm>
        </p:spPr>
      </p:pic>
      <p:pic>
        <p:nvPicPr>
          <p:cNvPr id="7" name="Immagine 6" descr="Immagine che contiene testo, schermata, linea, diagramma&#10;&#10;Descrizione generata automaticamente">
            <a:extLst>
              <a:ext uri="{FF2B5EF4-FFF2-40B4-BE49-F238E27FC236}">
                <a16:creationId xmlns:a16="http://schemas.microsoft.com/office/drawing/2014/main" id="{6AAAF207-8779-48ED-E386-FB4213152F05}"/>
              </a:ext>
            </a:extLst>
          </p:cNvPr>
          <p:cNvPicPr>
            <a:picLocks noChangeAspect="1"/>
          </p:cNvPicPr>
          <p:nvPr/>
        </p:nvPicPr>
        <p:blipFill>
          <a:blip r:embed="rId4"/>
          <a:stretch>
            <a:fillRect/>
          </a:stretch>
        </p:blipFill>
        <p:spPr>
          <a:xfrm>
            <a:off x="4502466" y="1204484"/>
            <a:ext cx="4512090" cy="3008061"/>
          </a:xfrm>
          <a:prstGeom prst="rect">
            <a:avLst/>
          </a:prstGeom>
        </p:spPr>
      </p:pic>
      <p:sp>
        <p:nvSpPr>
          <p:cNvPr id="3" name="CasellaDiTesto 2">
            <a:extLst>
              <a:ext uri="{FF2B5EF4-FFF2-40B4-BE49-F238E27FC236}">
                <a16:creationId xmlns:a16="http://schemas.microsoft.com/office/drawing/2014/main" id="{B2229C45-401F-09E1-06D3-EF6250D73D11}"/>
              </a:ext>
            </a:extLst>
          </p:cNvPr>
          <p:cNvSpPr txBox="1"/>
          <p:nvPr/>
        </p:nvSpPr>
        <p:spPr>
          <a:xfrm>
            <a:off x="498190" y="4212545"/>
            <a:ext cx="8078251" cy="1754326"/>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UCB1 </a:t>
            </a:r>
            <a:r>
              <a:rPr kumimoji="0" lang="en-US" sz="1800" b="1" i="0" u="none" strike="noStrike" kern="1200" cap="none" spc="0" normalizeH="0" baseline="0" noProof="0" dirty="0">
                <a:ln>
                  <a:noFill/>
                </a:ln>
                <a:solidFill>
                  <a:prstClr val="black"/>
                </a:solidFill>
                <a:effectLst/>
                <a:uLnTx/>
                <a:uFillTx/>
                <a:latin typeface="Calibri"/>
                <a:ea typeface="+mn-ea"/>
                <a:cs typeface="+mn-cs"/>
              </a:rPr>
              <a:t>converges to the optimal arm</a:t>
            </a:r>
            <a:r>
              <a:rPr kumimoji="0" lang="en-US" sz="1800" b="0" i="0" u="none" strike="noStrike" kern="1200" cap="none" spc="0" normalizeH="0" baseline="0" noProof="0" dirty="0">
                <a:ln>
                  <a:noFill/>
                </a:ln>
                <a:solidFill>
                  <a:prstClr val="black"/>
                </a:solidFill>
                <a:effectLst/>
                <a:uLnTx/>
                <a:uFillTx/>
                <a:latin typeface="Calibri"/>
                <a:ea typeface="+mn-ea"/>
                <a:cs typeface="+mn-cs"/>
              </a:rPr>
              <a:t>, with its </a:t>
            </a:r>
            <a:r>
              <a:rPr kumimoji="0" lang="en-US" sz="1800" b="1" i="0" u="none" strike="noStrike" kern="1200" cap="none" spc="0" normalizeH="0" baseline="0" noProof="0" dirty="0">
                <a:ln>
                  <a:noFill/>
                </a:ln>
                <a:solidFill>
                  <a:prstClr val="black"/>
                </a:solidFill>
                <a:effectLst/>
                <a:uLnTx/>
                <a:uFillTx/>
                <a:latin typeface="Calibri"/>
                <a:ea typeface="+mn-ea"/>
                <a:cs typeface="+mn-cs"/>
              </a:rPr>
              <a:t>cumulative regret </a:t>
            </a:r>
            <a:r>
              <a:rPr kumimoji="0" lang="en-US" sz="1800" b="0" i="0" u="none" strike="noStrike" kern="1200" cap="none" spc="0" normalizeH="0" baseline="0" noProof="0" dirty="0">
                <a:ln>
                  <a:noFill/>
                </a:ln>
                <a:solidFill>
                  <a:prstClr val="black"/>
                </a:solidFill>
                <a:effectLst/>
                <a:uLnTx/>
                <a:uFillTx/>
                <a:latin typeface="Calibri"/>
                <a:ea typeface="+mn-ea"/>
                <a:cs typeface="+mn-cs"/>
              </a:rPr>
              <a:t>characterized by a first</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superlinear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part, corresponding to  the exploration phase followed by a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one, relative to the exploitation phase, where it increasingly exploits the best arms.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Notice that the </a:t>
            </a:r>
            <a:r>
              <a:rPr kumimoji="0" lang="en-US" sz="1800" b="1" i="0" u="none" strike="noStrike" kern="1200" cap="none" spc="0" normalizeH="0" baseline="0" noProof="0" dirty="0">
                <a:ln>
                  <a:noFill/>
                </a:ln>
                <a:solidFill>
                  <a:prstClr val="black"/>
                </a:solidFill>
                <a:effectLst/>
                <a:uLnTx/>
                <a:uFillTx/>
                <a:latin typeface="Calibri"/>
                <a:ea typeface="+mn-ea"/>
                <a:cs typeface="+mn-cs"/>
              </a:rPr>
              <a:t>regret</a:t>
            </a:r>
            <a:r>
              <a:rPr kumimoji="0" lang="en-US" sz="1800" b="0" i="0" u="none" strike="noStrike" kern="1200" cap="none" spc="0" normalizeH="0" baseline="0" noProof="0" dirty="0">
                <a:ln>
                  <a:noFill/>
                </a:ln>
                <a:solidFill>
                  <a:prstClr val="black"/>
                </a:solidFill>
                <a:effectLst/>
                <a:uLnTx/>
                <a:uFillTx/>
                <a:latin typeface="Calibri"/>
                <a:ea typeface="+mn-ea"/>
                <a:cs typeface="+mn-cs"/>
              </a:rPr>
              <a:t> magnitude is </a:t>
            </a:r>
            <a:r>
              <a:rPr kumimoji="0" lang="en-US" sz="1800" b="1" i="0" u="none" strike="noStrike" kern="1200" cap="none" spc="0" normalizeH="0" baseline="0" noProof="0" dirty="0">
                <a:ln>
                  <a:noFill/>
                </a:ln>
                <a:solidFill>
                  <a:prstClr val="black"/>
                </a:solidFill>
                <a:effectLst/>
                <a:uLnTx/>
                <a:uFillTx/>
                <a:latin typeface="Calibri"/>
                <a:ea typeface="+mn-ea"/>
                <a:cs typeface="+mn-cs"/>
              </a:rPr>
              <a:t>half</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of the EXP3 </a:t>
            </a:r>
            <a:r>
              <a:rPr kumimoji="0" lang="en-US" sz="1800" b="0" i="0" u="none" strike="noStrike" kern="1200" cap="none" spc="0" normalizeH="0" baseline="0" noProof="0" dirty="0">
                <a:ln>
                  <a:noFill/>
                </a:ln>
                <a:solidFill>
                  <a:prstClr val="black"/>
                </a:solidFill>
                <a:effectLst/>
                <a:uLnTx/>
                <a:uFillTx/>
                <a:latin typeface="Calibri"/>
                <a:ea typeface="+mn-ea"/>
                <a:cs typeface="+mn-cs"/>
              </a:rPr>
              <a:t>one and the sublinear trend is more evident. </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7335131"/>
      </p:ext>
    </p:extLst>
  </p:cSld>
  <p:clrMapOvr>
    <a:masterClrMapping/>
  </p:clrMapOvr>
  <p:transition>
    <p:fade/>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normAutofit fontScale="90000"/>
          </a:bodyPr>
          <a:lstStyle/>
          <a:p>
            <a:pPr algn="ctr"/>
            <a:r>
              <a:rPr lang="it-IT" sz="4000" dirty="0" err="1"/>
              <a:t>Requirement</a:t>
            </a:r>
            <a:r>
              <a:rPr lang="it-IT" sz="4000" dirty="0"/>
              <a:t> 2</a:t>
            </a:r>
            <a:br>
              <a:rPr lang="it-IT" dirty="0"/>
            </a:br>
            <a:r>
              <a:rPr lang="it-IT" sz="3100" dirty="0"/>
              <a:t>Advertising</a:t>
            </a:r>
          </a:p>
        </p:txBody>
      </p:sp>
    </p:spTree>
    <p:extLst>
      <p:ext uri="{BB962C8B-B14F-4D97-AF65-F5344CB8AC3E}">
        <p14:creationId xmlns:p14="http://schemas.microsoft.com/office/powerpoint/2010/main" val="12658827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Environment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198645" y="1417320"/>
                <a:ext cx="8945354" cy="4525963"/>
              </a:xfrm>
            </p:spPr>
            <p:txBody>
              <a:bodyPr>
                <a:normAutofit/>
              </a:bodyPr>
              <a:lstStyle/>
              <a:p>
                <a:pPr lvl="1" indent="0">
                  <a:buNone/>
                </a:pPr>
                <a:r>
                  <a:rPr lang="it-IT" dirty="0"/>
                  <a:t>Generalized first price </a:t>
                </a:r>
                <a:r>
                  <a:rPr lang="it-IT" dirty="0" err="1"/>
                  <a:t>auction</a:t>
                </a:r>
                <a:r>
                  <a:rPr lang="it-IT" dirty="0"/>
                  <a:t>, with </a:t>
                </a:r>
                <a:r>
                  <a:rPr lang="it-IT" b="1" dirty="0"/>
                  <a:t>4 competitors</a:t>
                </a:r>
                <a:r>
                  <a:rPr lang="it-IT" dirty="0"/>
                  <a:t> and </a:t>
                </a:r>
                <a:r>
                  <a:rPr lang="it-IT" b="1" dirty="0"/>
                  <a:t>3 </a:t>
                </a:r>
                <a:r>
                  <a:rPr lang="it-IT" b="1" dirty="0" err="1"/>
                  <a:t>identical</a:t>
                </a:r>
                <a:r>
                  <a:rPr lang="it-IT" b="1" dirty="0"/>
                  <a:t> slots </a:t>
                </a:r>
                <a:r>
                  <a:rPr lang="it-IT" dirty="0" err="1"/>
                  <a:t>available</a:t>
                </a:r>
                <a:r>
                  <a:rPr lang="it-IT" dirty="0"/>
                  <a:t>.</a:t>
                </a:r>
              </a:p>
              <a:p>
                <a:pPr marL="1085850" lvl="1" indent="-342900"/>
                <a:r>
                  <a:rPr lang="it-IT" b="1" dirty="0"/>
                  <a:t>Competitors </a:t>
                </a:r>
                <a:r>
                  <a:rPr lang="it-IT" b="1" dirty="0" err="1"/>
                  <a:t>starting</a:t>
                </a:r>
                <a:r>
                  <a:rPr lang="it-IT" b="1" dirty="0"/>
                  <a:t> </a:t>
                </a:r>
                <a:r>
                  <a:rPr lang="it-IT" b="1" dirty="0" err="1"/>
                  <a:t>bid</a:t>
                </a:r>
                <a:r>
                  <a:rPr lang="it-IT" dirty="0"/>
                  <a:t>:</a:t>
                </a:r>
              </a:p>
              <a:p>
                <a:pPr lvl="3" indent="0">
                  <a:buNone/>
                </a:pPr>
                <a:r>
                  <a:rPr lang="it-IT" b="0"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 </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𝜎</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rPr>
                      <m:t>)</m:t>
                    </m:r>
                  </m:oMath>
                </a14:m>
                <a:r>
                  <a:rPr lang="it-IT" dirty="0"/>
                  <a:t> </a:t>
                </a:r>
              </a:p>
              <a:p>
                <a:pPr marL="1085850" lvl="1" indent="-342900"/>
                <a:r>
                  <a:rPr lang="it-IT" b="1" dirty="0"/>
                  <a:t>Users </a:t>
                </a:r>
                <a:r>
                  <a:rPr lang="it-IT" b="1" dirty="0" err="1"/>
                  <a:t>simulation</a:t>
                </a:r>
                <a:r>
                  <a:rPr lang="it-IT" dirty="0"/>
                  <a:t>: </a:t>
                </a:r>
              </a:p>
              <a:p>
                <a:pPr marL="1943100" lvl="3" indent="-342900">
                  <a:buFontTx/>
                  <a:buChar char="-"/>
                </a:pPr>
                <a:r>
                  <a:rPr lang="it-IT" dirty="0" err="1"/>
                  <a:t>Jumps</a:t>
                </a:r>
                <a:r>
                  <a:rPr lang="it-IT" dirty="0"/>
                  <a:t> </a:t>
                </a:r>
                <a:r>
                  <a:rPr lang="it-IT" dirty="0" err="1"/>
                  <a:t>number</a:t>
                </a:r>
                <a:r>
                  <a:rPr lang="it-IT" dirty="0"/>
                  <a:t> : </a:t>
                </a:r>
                <a14:m>
                  <m:oMath xmlns:m="http://schemas.openxmlformats.org/officeDocument/2006/math">
                    <m:r>
                      <a:rPr lang="it-IT" b="0" i="1" smtClean="0">
                        <a:latin typeface="Cambria Math" panose="02040503050406030204" pitchFamily="18" charset="0"/>
                      </a:rPr>
                      <m:t>𝑃𝑜𝑖</m:t>
                    </m:r>
                    <m:r>
                      <a:rPr lang="it-IT" b="0" i="1" smtClean="0">
                        <a:latin typeface="Cambria Math" panose="02040503050406030204" pitchFamily="18" charset="0"/>
                      </a:rPr>
                      <m:t>(</m:t>
                    </m:r>
                    <m:r>
                      <m:rPr>
                        <m:sty m:val="p"/>
                      </m:rPr>
                      <a:rPr lang="el-GR" i="1">
                        <a:latin typeface="Cambria Math" panose="02040503050406030204" pitchFamily="18" charset="0"/>
                      </a:rPr>
                      <m:t>θ</m:t>
                    </m:r>
                    <m:r>
                      <a:rPr lang="it-IT" b="0" i="1" smtClean="0">
                        <a:latin typeface="Cambria Math" panose="02040503050406030204" pitchFamily="18" charset="0"/>
                      </a:rPr>
                      <m:t>)</m:t>
                    </m:r>
                  </m:oMath>
                </a14:m>
                <a:r>
                  <a:rPr lang="it-IT" dirty="0"/>
                  <a:t> </a:t>
                </a:r>
              </a:p>
              <a:p>
                <a:pPr marL="1943100" lvl="3" indent="-342900">
                  <a:buFontTx/>
                  <a:buChar char="-"/>
                </a:pPr>
                <a:r>
                  <a:rPr lang="it-IT" dirty="0" err="1"/>
                  <a:t>Length</a:t>
                </a:r>
                <a:r>
                  <a:rPr lang="it-IT" dirty="0"/>
                  <a:t> </a:t>
                </a:r>
                <a:r>
                  <a:rPr lang="it-IT" dirty="0" err="1"/>
                  <a:t>between</a:t>
                </a:r>
                <a:r>
                  <a:rPr lang="it-IT" dirty="0"/>
                  <a:t> </a:t>
                </a:r>
                <a:r>
                  <a:rPr lang="it-IT" dirty="0" err="1"/>
                  <a:t>jumps</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m:rPr>
                        <m:sty m:val="p"/>
                      </m:rPr>
                      <a:rPr lang="el-GR" b="0" i="1" smtClean="0">
                        <a:latin typeface="Cambria Math" panose="02040503050406030204" pitchFamily="18" charset="0"/>
                      </a:rPr>
                      <m:t>α</m:t>
                    </m:r>
                    <m:r>
                      <a:rPr lang="it-IT" b="0" i="1" smtClean="0">
                        <a:latin typeface="Cambria Math" panose="02040503050406030204" pitchFamily="18" charset="0"/>
                      </a:rPr>
                      <m:t>,</m:t>
                    </m:r>
                    <m:r>
                      <m:rPr>
                        <m:sty m:val="p"/>
                      </m:rPr>
                      <a:rPr lang="el-GR" i="1">
                        <a:latin typeface="Cambria Math" panose="02040503050406030204" pitchFamily="18" charset="0"/>
                      </a:rPr>
                      <m:t>β</m:t>
                    </m:r>
                    <m:r>
                      <a:rPr lang="it-IT" b="0" i="1" smtClean="0">
                        <a:latin typeface="Cambria Math" panose="02040503050406030204" pitchFamily="18" charset="0"/>
                      </a:rPr>
                      <m:t>)</m:t>
                    </m:r>
                  </m:oMath>
                </a14:m>
                <a:endParaRPr lang="it-IT" dirty="0"/>
              </a:p>
              <a:p>
                <a:pPr marL="1085850" lvl="1" indent="-342900"/>
                <a14:m>
                  <m:oMath xmlns:m="http://schemas.openxmlformats.org/officeDocument/2006/math">
                    <m:r>
                      <a:rPr lang="it-IT" b="1" i="1" smtClean="0">
                        <a:latin typeface="Cambria Math" panose="02040503050406030204" pitchFamily="18" charset="0"/>
                        <a:ea typeface="Cambria Math" panose="02040503050406030204" pitchFamily="18" charset="0"/>
                      </a:rPr>
                      <m:t>𝝁</m:t>
                    </m:r>
                    <m:r>
                      <a:rPr lang="it-IT" b="1" i="1" smtClean="0">
                        <a:latin typeface="Cambria Math" panose="02040503050406030204" pitchFamily="18" charset="0"/>
                        <a:ea typeface="Cambria Math" panose="02040503050406030204" pitchFamily="18" charset="0"/>
                      </a:rPr>
                      <m:t> </m:t>
                    </m:r>
                  </m:oMath>
                </a14:m>
                <a:r>
                  <a:rPr lang="it-IT" b="1" dirty="0"/>
                  <a:t> perturbations </a:t>
                </a:r>
                <a:r>
                  <a:rPr lang="it-IT" b="1" dirty="0" err="1"/>
                  <a:t>magnitude</a:t>
                </a:r>
                <a:r>
                  <a:rPr lang="it-IT" dirty="0"/>
                  <a:t>:</a:t>
                </a:r>
              </a:p>
              <a:p>
                <a:pPr marL="1943100" lvl="3" indent="-342900">
                  <a:buFontTx/>
                  <a:buChar char="-"/>
                </a:pPr>
                <a:r>
                  <a:rPr lang="it-IT" dirty="0"/>
                  <a:t>Jump users: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𝑆</m:t>
                    </m:r>
                    <m:r>
                      <a:rPr lang="it-IT" b="0" i="1" smtClean="0">
                        <a:latin typeface="Cambria Math" panose="02040503050406030204" pitchFamily="18" charset="0"/>
                      </a:rPr>
                      <m:t>)</m:t>
                    </m:r>
                  </m:oMath>
                </a14:m>
                <a:endParaRPr lang="it-IT" dirty="0"/>
              </a:p>
              <a:p>
                <a:pPr marL="1943100" lvl="3" indent="-342900">
                  <a:buFontTx/>
                  <a:buChar char="-"/>
                </a:pPr>
                <a:r>
                  <a:rPr lang="it-IT" dirty="0" err="1"/>
                  <a:t>Other</a:t>
                </a:r>
                <a:r>
                  <a:rPr lang="it-IT" dirty="0"/>
                  <a:t> users: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𝑠</m:t>
                    </m:r>
                    <m:r>
                      <a:rPr lang="it-IT" b="0" i="1" smtClean="0">
                        <a:latin typeface="Cambria Math" panose="02040503050406030204" pitchFamily="18" charset="0"/>
                      </a:rPr>
                      <m:t>)</m:t>
                    </m:r>
                  </m:oMath>
                </a14:m>
                <a:endParaRPr lang="it-IT" dirty="0"/>
              </a:p>
              <a:p>
                <a:pPr lvl="3" indent="0">
                  <a:buNone/>
                </a:pPr>
                <a:endParaRPr lang="it-IT" dirty="0"/>
              </a:p>
              <a:p>
                <a:pPr lvl="1"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198645" y="1417320"/>
                <a:ext cx="8945354" cy="4525963"/>
              </a:xfrm>
              <a:blipFill>
                <a:blip r:embed="rId2"/>
                <a:stretch>
                  <a:fillRect t="-80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ABDCF7D6-1E4C-F430-242C-ACC115665670}"/>
                  </a:ext>
                </a:extLst>
              </p:cNvPr>
              <p:cNvSpPr txBox="1"/>
              <p:nvPr/>
            </p:nvSpPr>
            <p:spPr>
              <a:xfrm>
                <a:off x="5965672" y="2439859"/>
                <a:ext cx="2781037" cy="3000821"/>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900" b="1" i="0" u="none" strike="noStrike" kern="1200" cap="none" spc="0" normalizeH="0" baseline="0" noProof="0" dirty="0">
                    <a:ln>
                      <a:noFill/>
                    </a:ln>
                    <a:solidFill>
                      <a:prstClr val="black"/>
                    </a:solidFill>
                    <a:effectLst/>
                    <a:uLnTx/>
                    <a:uFillTx/>
                    <a:latin typeface="Calibri"/>
                    <a:ea typeface="+mn-ea"/>
                    <a:cs typeface="+mn-cs"/>
                  </a:rPr>
                  <a:t>Hyperparameters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Competitors </a:t>
                </a:r>
                <a:r>
                  <a:rPr kumimoji="0" lang="it-IT" sz="1800" b="0" i="0" u="none" strike="noStrike" kern="1200" cap="none" spc="0" normalizeH="0" baseline="0" noProof="0" dirty="0" err="1">
                    <a:ln>
                      <a:noFill/>
                    </a:ln>
                    <a:solidFill>
                      <a:prstClr val="black"/>
                    </a:solidFill>
                    <a:effectLst/>
                    <a:uLnTx/>
                    <a:uFillTx/>
                    <a:latin typeface="Calibri"/>
                    <a:ea typeface="Cambria Math" panose="02040503050406030204" pitchFamily="18" charset="0"/>
                    <a:cs typeface="+mn-cs"/>
                  </a:rPr>
                  <a:t>bids</a:t>
                </a: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 </a:t>
                </a: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 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 </a:t>
                </a:r>
                <a14:m>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 0.05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- 1 Day, 3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different</a:t>
                </a: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phases</a:t>
                </a:r>
                <a:r>
                  <a:rPr kumimoji="0" lang="it-IT"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θ</m:t>
                    </m:r>
                    <m: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p>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β</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oMath>
                </a14:m>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a:ea typeface="+mn-ea"/>
                    <a:cs typeface="+mn-cs"/>
                  </a:rPr>
                  <a:t>Perturbations</a:t>
                </a:r>
                <a:r>
                  <a:rPr kumimoji="0" lang="it-IT"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S = 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	- s = 0.001</a:t>
                </a:r>
              </a:p>
            </p:txBody>
          </p:sp>
        </mc:Choice>
        <mc:Fallback xmlns="">
          <p:sp>
            <p:nvSpPr>
              <p:cNvPr id="4" name="CasellaDiTesto 3">
                <a:extLst>
                  <a:ext uri="{FF2B5EF4-FFF2-40B4-BE49-F238E27FC236}">
                    <a16:creationId xmlns:a16="http://schemas.microsoft.com/office/drawing/2014/main" id="{ABDCF7D6-1E4C-F430-242C-ACC115665670}"/>
                  </a:ext>
                </a:extLst>
              </p:cNvPr>
              <p:cNvSpPr txBox="1">
                <a:spLocks noRot="1" noChangeAspect="1" noMove="1" noResize="1" noEditPoints="1" noAdjustHandles="1" noChangeArrowheads="1" noChangeShapeType="1" noTextEdit="1"/>
              </p:cNvSpPr>
              <p:nvPr/>
            </p:nvSpPr>
            <p:spPr>
              <a:xfrm>
                <a:off x="5965672" y="2439859"/>
                <a:ext cx="2781037" cy="3000821"/>
              </a:xfrm>
              <a:prstGeom prst="rect">
                <a:avLst/>
              </a:prstGeom>
              <a:blipFill>
                <a:blip r:embed="rId3"/>
                <a:stretch>
                  <a:fillRect l="-1747" t="-808" b="-2020"/>
                </a:stretch>
              </a:blipFill>
              <a:ln>
                <a:solidFill>
                  <a:schemeClr val="tx1"/>
                </a:solidFill>
              </a:ln>
            </p:spPr>
            <p:txBody>
              <a:bodyPr/>
              <a:lstStyle/>
              <a:p>
                <a:r>
                  <a:rPr lang="it-IT">
                    <a:noFill/>
                  </a:rPr>
                  <a:t> </a:t>
                </a:r>
              </a:p>
            </p:txBody>
          </p:sp>
        </mc:Fallback>
      </mc:AlternateContent>
    </p:spTree>
    <p:extLst>
      <p:ext uri="{BB962C8B-B14F-4D97-AF65-F5344CB8AC3E}">
        <p14:creationId xmlns:p14="http://schemas.microsoft.com/office/powerpoint/2010/main" val="2651030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1173-C840-2618-BB04-81ACEFACF31B}"/>
              </a:ext>
            </a:extLst>
          </p:cNvPr>
          <p:cNvSpPr>
            <a:spLocks noGrp="1"/>
          </p:cNvSpPr>
          <p:nvPr>
            <p:ph type="title"/>
          </p:nvPr>
        </p:nvSpPr>
        <p:spPr/>
        <p:txBody>
          <a:bodyPr>
            <a:normAutofit/>
          </a:bodyPr>
          <a:lstStyle/>
          <a:p>
            <a:r>
              <a:rPr lang="it-IT" sz="3600" dirty="0"/>
              <a:t>Environment</a:t>
            </a:r>
          </a:p>
        </p:txBody>
      </p:sp>
      <p:pic>
        <p:nvPicPr>
          <p:cNvPr id="21" name="Segnaposto contenuto 20">
            <a:extLst>
              <a:ext uri="{FF2B5EF4-FFF2-40B4-BE49-F238E27FC236}">
                <a16:creationId xmlns:a16="http://schemas.microsoft.com/office/drawing/2014/main" id="{CC2B8E6A-0EB5-CDCD-C89A-1A336719CB99}"/>
              </a:ext>
            </a:extLst>
          </p:cNvPr>
          <p:cNvPicPr>
            <a:picLocks noGrp="1" noChangeAspect="1"/>
          </p:cNvPicPr>
          <p:nvPr>
            <p:ph idx="1"/>
          </p:nvPr>
        </p:nvPicPr>
        <p:blipFill>
          <a:blip r:embed="rId2"/>
          <a:srcRect/>
          <a:stretch/>
        </p:blipFill>
        <p:spPr>
          <a:xfrm>
            <a:off x="4906723" y="1206190"/>
            <a:ext cx="3621636" cy="2414425"/>
          </a:xfrm>
        </p:spPr>
      </p:pic>
      <p:pic>
        <p:nvPicPr>
          <p:cNvPr id="23" name="Immagine 22">
            <a:extLst>
              <a:ext uri="{FF2B5EF4-FFF2-40B4-BE49-F238E27FC236}">
                <a16:creationId xmlns:a16="http://schemas.microsoft.com/office/drawing/2014/main" id="{79411076-CBAC-A2BB-D919-C7561384C3CC}"/>
              </a:ext>
            </a:extLst>
          </p:cNvPr>
          <p:cNvPicPr>
            <a:picLocks noChangeAspect="1"/>
          </p:cNvPicPr>
          <p:nvPr/>
        </p:nvPicPr>
        <p:blipFill>
          <a:blip r:embed="rId3"/>
          <a:srcRect/>
          <a:stretch/>
        </p:blipFill>
        <p:spPr>
          <a:xfrm>
            <a:off x="4906723" y="3620615"/>
            <a:ext cx="3621637" cy="2414425"/>
          </a:xfrm>
          <a:prstGeom prst="rect">
            <a:avLst/>
          </a:prstGeom>
        </p:spPr>
      </p:pic>
      <p:pic>
        <p:nvPicPr>
          <p:cNvPr id="4" name="Immagine 3">
            <a:extLst>
              <a:ext uri="{FF2B5EF4-FFF2-40B4-BE49-F238E27FC236}">
                <a16:creationId xmlns:a16="http://schemas.microsoft.com/office/drawing/2014/main" id="{590BA973-6210-EB6F-0254-678ACE43877F}"/>
              </a:ext>
            </a:extLst>
          </p:cNvPr>
          <p:cNvPicPr>
            <a:picLocks noChangeAspect="1"/>
          </p:cNvPicPr>
          <p:nvPr/>
        </p:nvPicPr>
        <p:blipFill>
          <a:blip r:embed="rId4"/>
          <a:srcRect/>
          <a:stretch/>
        </p:blipFill>
        <p:spPr>
          <a:xfrm>
            <a:off x="615640" y="3558467"/>
            <a:ext cx="3621638" cy="2414426"/>
          </a:xfrm>
          <a:prstGeom prst="rect">
            <a:avLst/>
          </a:prstGeom>
        </p:spPr>
      </p:pic>
      <p:sp>
        <p:nvSpPr>
          <p:cNvPr id="5" name="CasellaDiTesto 4">
            <a:extLst>
              <a:ext uri="{FF2B5EF4-FFF2-40B4-BE49-F238E27FC236}">
                <a16:creationId xmlns:a16="http://schemas.microsoft.com/office/drawing/2014/main" id="{823DBA5B-8846-EED7-6686-4F27FCA347C8}"/>
              </a:ext>
            </a:extLst>
          </p:cNvPr>
          <p:cNvSpPr txBox="1"/>
          <p:nvPr/>
        </p:nvSpPr>
        <p:spPr>
          <a:xfrm>
            <a:off x="933319" y="1505461"/>
            <a:ext cx="2923384" cy="1815882"/>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Here are some </a:t>
            </a:r>
            <a:r>
              <a:rPr kumimoji="0" lang="en-US" sz="1600" b="1" i="0" u="none" strike="noStrike" kern="1200" cap="none" spc="0" normalizeH="0" baseline="0" noProof="0" dirty="0">
                <a:ln>
                  <a:noFill/>
                </a:ln>
                <a:solidFill>
                  <a:prstClr val="black"/>
                </a:solidFill>
                <a:effectLst/>
                <a:uLnTx/>
                <a:uFillTx/>
                <a:latin typeface="Calibri"/>
                <a:ea typeface="+mn-ea"/>
                <a:cs typeface="+mn-cs"/>
              </a:rPr>
              <a:t>interesting situations</a:t>
            </a:r>
            <a:r>
              <a:rPr kumimoji="0" lang="en-US" sz="1600" b="0" i="0" u="none" strike="noStrike" kern="1200" cap="none" spc="0" normalizeH="0" baseline="0" noProof="0" dirty="0">
                <a:ln>
                  <a:noFill/>
                </a:ln>
                <a:solidFill>
                  <a:prstClr val="black"/>
                </a:solidFill>
                <a:effectLst/>
                <a:uLnTx/>
                <a:uFillTx/>
                <a:latin typeface="Calibri"/>
                <a:ea typeface="+mn-ea"/>
                <a:cs typeface="+mn-cs"/>
              </a:rPr>
              <a:t> that arose from the simulations. Moving clockwise, we can observe the case of a day in which the expected competitors bid is </a:t>
            </a:r>
            <a:r>
              <a:rPr kumimoji="0" lang="en-US" sz="1600" b="1" i="0" u="none" strike="noStrike" kern="1200" cap="none" spc="0" normalizeH="0" baseline="0" noProof="0" dirty="0">
                <a:ln>
                  <a:noFill/>
                </a:ln>
                <a:solidFill>
                  <a:prstClr val="black"/>
                </a:solidFill>
                <a:effectLst/>
                <a:uLnTx/>
                <a:uFillTx/>
                <a:latin typeface="Calibri"/>
                <a:ea typeface="+mn-ea"/>
                <a:cs typeface="+mn-cs"/>
              </a:rPr>
              <a:t>increasing</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a:ln>
                  <a:noFill/>
                </a:ln>
                <a:solidFill>
                  <a:prstClr val="black"/>
                </a:solidFill>
                <a:effectLst/>
                <a:uLnTx/>
                <a:uFillTx/>
                <a:latin typeface="Calibri"/>
                <a:ea typeface="+mn-ea"/>
                <a:cs typeface="+mn-cs"/>
              </a:rPr>
              <a:t>decreasing</a:t>
            </a:r>
            <a:r>
              <a:rPr kumimoji="0" lang="en-US" sz="1600" b="0" i="0" u="none" strike="noStrike" kern="1200" cap="none" spc="0" normalizeH="0" baseline="0" noProof="0" dirty="0">
                <a:ln>
                  <a:noFill/>
                </a:ln>
                <a:solidFill>
                  <a:prstClr val="black"/>
                </a:solidFill>
                <a:effectLst/>
                <a:uLnTx/>
                <a:uFillTx/>
                <a:latin typeface="Calibri"/>
                <a:ea typeface="+mn-ea"/>
                <a:cs typeface="+mn-cs"/>
              </a:rPr>
              <a:t>, and </a:t>
            </a:r>
            <a:r>
              <a:rPr kumimoji="0" lang="en-US" sz="1600" b="1" i="0" u="none" strike="noStrike" kern="1200" cap="none" spc="0" normalizeH="0" baseline="0" noProof="0" dirty="0">
                <a:ln>
                  <a:noFill/>
                </a:ln>
                <a:solidFill>
                  <a:prstClr val="black"/>
                </a:solidFill>
                <a:effectLst/>
                <a:uLnTx/>
                <a:uFillTx/>
                <a:latin typeface="Calibri"/>
                <a:ea typeface="+mn-ea"/>
                <a:cs typeface="+mn-cs"/>
              </a:rPr>
              <a:t>not monotonic</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endParaRPr kumimoji="0" lang="it-IT"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1832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893D5-41F6-25D3-E346-F992423768C3}"/>
              </a:ext>
            </a:extLst>
          </p:cNvPr>
          <p:cNvSpPr>
            <a:spLocks noGrp="1"/>
          </p:cNvSpPr>
          <p:nvPr>
            <p:ph type="title"/>
          </p:nvPr>
        </p:nvSpPr>
        <p:spPr/>
        <p:txBody>
          <a:bodyPr>
            <a:noAutofit/>
          </a:bodyPr>
          <a:lstStyle/>
          <a:p>
            <a:r>
              <a:rPr lang="it-IT" sz="3600" dirty="0"/>
              <a:t>Environment</a:t>
            </a:r>
            <a:br>
              <a:rPr lang="it-IT" sz="3600" dirty="0"/>
            </a:br>
            <a:r>
              <a:rPr lang="it-IT" sz="2000" dirty="0"/>
              <a:t>Competitors </a:t>
            </a:r>
            <a:r>
              <a:rPr lang="it-IT" sz="2000" dirty="0" err="1"/>
              <a:t>increasing</a:t>
            </a:r>
            <a:r>
              <a:rPr lang="it-IT" sz="2000" dirty="0"/>
              <a:t> </a:t>
            </a:r>
            <a:r>
              <a:rPr lang="it-IT" sz="2000" dirty="0" err="1"/>
              <a:t>bids</a:t>
            </a:r>
            <a:endParaRPr lang="it-IT" sz="2000" dirty="0"/>
          </a:p>
        </p:txBody>
      </p:sp>
      <p:pic>
        <p:nvPicPr>
          <p:cNvPr id="5" name="Segnaposto contenuto 4">
            <a:extLst>
              <a:ext uri="{FF2B5EF4-FFF2-40B4-BE49-F238E27FC236}">
                <a16:creationId xmlns:a16="http://schemas.microsoft.com/office/drawing/2014/main" id="{92FB34A3-940F-C3C2-FEDF-171D1C8F0D0E}"/>
              </a:ext>
            </a:extLst>
          </p:cNvPr>
          <p:cNvPicPr>
            <a:picLocks noGrp="1" noChangeAspect="1"/>
          </p:cNvPicPr>
          <p:nvPr>
            <p:ph idx="1"/>
          </p:nvPr>
        </p:nvPicPr>
        <p:blipFill>
          <a:blip r:embed="rId2"/>
          <a:srcRect/>
          <a:stretch/>
        </p:blipFill>
        <p:spPr>
          <a:xfrm>
            <a:off x="508819" y="1317670"/>
            <a:ext cx="3635651" cy="2423768"/>
          </a:xfrm>
        </p:spPr>
      </p:pic>
      <p:pic>
        <p:nvPicPr>
          <p:cNvPr id="7" name="Immagine 6">
            <a:extLst>
              <a:ext uri="{FF2B5EF4-FFF2-40B4-BE49-F238E27FC236}">
                <a16:creationId xmlns:a16="http://schemas.microsoft.com/office/drawing/2014/main" id="{67B03D7D-49A7-F6EB-412D-94996EE37040}"/>
              </a:ext>
            </a:extLst>
          </p:cNvPr>
          <p:cNvPicPr>
            <a:picLocks noChangeAspect="1"/>
          </p:cNvPicPr>
          <p:nvPr/>
        </p:nvPicPr>
        <p:blipFill>
          <a:blip r:embed="rId3"/>
          <a:srcRect/>
          <a:stretch/>
        </p:blipFill>
        <p:spPr>
          <a:xfrm>
            <a:off x="-275536" y="3701634"/>
            <a:ext cx="9695071" cy="2423767"/>
          </a:xfrm>
          <a:prstGeom prst="rect">
            <a:avLst/>
          </a:prstGeom>
        </p:spPr>
      </p:pic>
      <p:sp>
        <p:nvSpPr>
          <p:cNvPr id="8" name="CasellaDiTesto 7">
            <a:extLst>
              <a:ext uri="{FF2B5EF4-FFF2-40B4-BE49-F238E27FC236}">
                <a16:creationId xmlns:a16="http://schemas.microsoft.com/office/drawing/2014/main" id="{787EB14D-4F16-55B0-CBC3-5E7AB2B28884}"/>
              </a:ext>
            </a:extLst>
          </p:cNvPr>
          <p:cNvSpPr txBox="1"/>
          <p:nvPr/>
        </p:nvSpPr>
        <p:spPr>
          <a:xfrm>
            <a:off x="4417143" y="1498503"/>
            <a:ext cx="4033684" cy="20621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a:ea typeface="+mn-ea"/>
                <a:cs typeface="+mn-cs"/>
              </a:rPr>
              <a:t>Focus on an day</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where</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1" i="0" u="none" strike="noStrike" kern="1200" cap="none" spc="0" normalizeH="0" baseline="0" noProof="0" dirty="0">
                <a:ln>
                  <a:noFill/>
                </a:ln>
                <a:solidFill>
                  <a:prstClr val="black"/>
                </a:solidFill>
                <a:effectLst/>
                <a:uLnTx/>
                <a:uFillTx/>
                <a:latin typeface="Calibri"/>
                <a:ea typeface="+mn-ea"/>
                <a:cs typeface="+mn-cs"/>
              </a:rPr>
              <a:t>competitors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average</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bid</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increases</a:t>
            </a:r>
            <a:r>
              <a:rPr kumimoji="0" lang="it-IT"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a:ea typeface="+mn-ea"/>
                <a:cs typeface="+mn-cs"/>
              </a:rPr>
              <a:t>In the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graph</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below</a:t>
            </a:r>
            <a:r>
              <a:rPr kumimoji="0" lang="it-IT" sz="2000" b="0" i="0" u="none" strike="noStrike" kern="1200" cap="none" spc="0" normalizeH="0" baseline="0" noProof="0" dirty="0">
                <a:ln>
                  <a:noFill/>
                </a:ln>
                <a:solidFill>
                  <a:prstClr val="black"/>
                </a:solidFill>
                <a:effectLst/>
                <a:uLnTx/>
                <a:uFillTx/>
                <a:latin typeface="Calibri"/>
                <a:ea typeface="+mn-ea"/>
                <a:cs typeface="+mn-cs"/>
              </a:rPr>
              <a:t> one can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appreciate</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expected</a:t>
            </a:r>
            <a:r>
              <a:rPr kumimoji="0" lang="it-IT" sz="2000" b="1" i="0" u="none" strike="noStrike" kern="1200" cap="none" spc="0" normalizeH="0" baseline="0" noProof="0" dirty="0">
                <a:ln>
                  <a:noFill/>
                </a:ln>
                <a:solidFill>
                  <a:prstClr val="black"/>
                </a:solidFill>
                <a:effectLst/>
                <a:uLnTx/>
                <a:uFillTx/>
                <a:latin typeface="Calibri"/>
                <a:ea typeface="+mn-ea"/>
                <a:cs typeface="+mn-cs"/>
              </a:rPr>
              <a:t> maximum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bid</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a:ln>
                  <a:noFill/>
                </a:ln>
                <a:solidFill>
                  <a:prstClr val="black"/>
                </a:solidFill>
                <a:effectLst/>
                <a:uLnTx/>
                <a:uFillTx/>
                <a:latin typeface="Calibri"/>
                <a:ea typeface="+mn-ea"/>
                <a:cs typeface="+mn-cs"/>
              </a:rPr>
              <a:t>and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its</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changes</a:t>
            </a:r>
            <a:r>
              <a:rPr kumimoji="0" lang="it-IT" sz="2000" b="0" i="0" u="none" strike="noStrike" kern="1200" cap="none" spc="0" normalizeH="0" baseline="0" noProof="0" dirty="0">
                <a:ln>
                  <a:noFill/>
                </a:ln>
                <a:solidFill>
                  <a:prstClr val="black"/>
                </a:solidFill>
                <a:effectLst/>
                <a:uLnTx/>
                <a:uFillTx/>
                <a:latin typeface="Calibri"/>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during</a:t>
            </a:r>
            <a:r>
              <a:rPr kumimoji="0" lang="it-IT" sz="2000" b="0" i="0" u="none" strike="noStrike" kern="1200" cap="none" spc="0" normalizeH="0" baseline="0" noProof="0" dirty="0">
                <a:ln>
                  <a:noFill/>
                </a:ln>
                <a:solidFill>
                  <a:prstClr val="black"/>
                </a:solidFill>
                <a:effectLst/>
                <a:uLnTx/>
                <a:uFillTx/>
                <a:latin typeface="Calibri"/>
                <a:ea typeface="+mn-ea"/>
                <a:cs typeface="+mn-cs"/>
              </a:rPr>
              <a:t> the </a:t>
            </a:r>
            <a:r>
              <a:rPr kumimoji="0" lang="it-IT" sz="2000" b="0" i="0" u="none" strike="noStrike" kern="1200" cap="none" spc="0" normalizeH="0" baseline="0" noProof="0" dirty="0" err="1">
                <a:ln>
                  <a:noFill/>
                </a:ln>
                <a:solidFill>
                  <a:prstClr val="black"/>
                </a:solidFill>
                <a:effectLst/>
                <a:uLnTx/>
                <a:uFillTx/>
                <a:latin typeface="Calibri"/>
                <a:ea typeface="+mn-ea"/>
                <a:cs typeface="+mn-cs"/>
              </a:rPr>
              <a:t>simulation</a:t>
            </a:r>
            <a:r>
              <a:rPr kumimoji="0" lang="it-IT" sz="20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48869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Low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tretch>
            <a:fillRect/>
          </a:stretch>
        </p:blipFill>
        <p:spPr>
          <a:xfrm>
            <a:off x="-992158" y="1316324"/>
            <a:ext cx="10987468" cy="2746866"/>
          </a:xfrm>
        </p:spPr>
      </p:pic>
      <p:sp>
        <p:nvSpPr>
          <p:cNvPr id="4" name="CasellaDiTesto 3">
            <a:extLst>
              <a:ext uri="{FF2B5EF4-FFF2-40B4-BE49-F238E27FC236}">
                <a16:creationId xmlns:a16="http://schemas.microsoft.com/office/drawing/2014/main" id="{6D3340FA-9AC1-8EDD-52E6-D7077A0B85C1}"/>
              </a:ext>
            </a:extLst>
          </p:cNvPr>
          <p:cNvSpPr txBox="1"/>
          <p:nvPr/>
        </p:nvSpPr>
        <p:spPr>
          <a:xfrm>
            <a:off x="554946" y="4256689"/>
            <a:ext cx="80214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Using a budget of approximately 1/5 of that of the competitors, the agent exhibits a more </a:t>
            </a:r>
            <a:r>
              <a:rPr kumimoji="0" lang="en-US" sz="1800" b="1" i="0" u="none" strike="noStrike" kern="1200" cap="none" spc="0" normalizeH="0" baseline="0" noProof="0" dirty="0">
                <a:ln>
                  <a:noFill/>
                </a:ln>
                <a:solidFill>
                  <a:prstClr val="black"/>
                </a:solidFill>
                <a:effectLst/>
                <a:uLnTx/>
                <a:uFillTx/>
                <a:latin typeface="Calibri"/>
                <a:ea typeface="+mn-ea"/>
                <a:cs typeface="+mn-cs"/>
              </a:rPr>
              <a:t>conservative behavior</a:t>
            </a:r>
            <a:r>
              <a:rPr kumimoji="0" lang="en-US" sz="1800" b="0" i="0" u="none" strike="noStrike" kern="1200" cap="none" spc="0" normalizeH="0" baseline="0" noProof="0" dirty="0">
                <a:ln>
                  <a:noFill/>
                </a:ln>
                <a:solidFill>
                  <a:prstClr val="black"/>
                </a:solidFill>
                <a:effectLst/>
                <a:uLnTx/>
                <a:uFillTx/>
                <a:latin typeface="Calibri"/>
                <a:ea typeface="+mn-ea"/>
                <a:cs typeface="+mn-cs"/>
              </a:rPr>
              <a:t>, heavily </a:t>
            </a:r>
            <a:r>
              <a:rPr kumimoji="0" lang="en-US" sz="1800" b="1" i="0" u="none" strike="noStrike" kern="1200" cap="none" spc="0" normalizeH="0" baseline="0" noProof="0" dirty="0">
                <a:ln>
                  <a:noFill/>
                </a:ln>
                <a:solidFill>
                  <a:prstClr val="black"/>
                </a:solidFill>
                <a:effectLst/>
                <a:uLnTx/>
                <a:uFillTx/>
                <a:latin typeface="Calibri"/>
                <a:ea typeface="+mn-ea"/>
                <a:cs typeface="+mn-cs"/>
              </a:rPr>
              <a:t>biased towards exploration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Although this exploration moves in the right direction, the </a:t>
            </a:r>
            <a:r>
              <a:rPr kumimoji="0" lang="en-US" sz="1800" b="1" i="0" u="none" strike="noStrike" kern="1200" cap="none" spc="0" normalizeH="0" baseline="0" noProof="0" dirty="0">
                <a:ln>
                  <a:noFill/>
                </a:ln>
                <a:solidFill>
                  <a:prstClr val="black"/>
                </a:solidFill>
                <a:effectLst/>
                <a:uLnTx/>
                <a:uFillTx/>
                <a:latin typeface="Calibri"/>
                <a:ea typeface="+mn-ea"/>
                <a:cs typeface="+mn-cs"/>
              </a:rPr>
              <a:t>exploitation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process is significantly </a:t>
            </a:r>
            <a:r>
              <a:rPr kumimoji="0" lang="en-US" sz="1800" b="1" i="0" u="none" strike="noStrike" kern="1200" cap="none" spc="0" normalizeH="0" baseline="0" noProof="0" dirty="0">
                <a:ln>
                  <a:noFill/>
                </a:ln>
                <a:solidFill>
                  <a:prstClr val="black"/>
                </a:solidFill>
                <a:effectLst/>
                <a:uLnTx/>
                <a:uFillTx/>
                <a:latin typeface="Calibri"/>
                <a:ea typeface="+mn-ea"/>
                <a:cs typeface="+mn-cs"/>
              </a:rPr>
              <a:t>lacking</a:t>
            </a:r>
            <a:r>
              <a:rPr kumimoji="0" lang="en-US" sz="1800" b="0" i="0" u="none" strike="noStrike" kern="1200" cap="none" spc="0" normalizeH="0" baseline="0" noProof="0" dirty="0">
                <a:ln>
                  <a:noFill/>
                </a:ln>
                <a:solidFill>
                  <a:prstClr val="black"/>
                </a:solidFill>
                <a:effectLst/>
                <a:uLnTx/>
                <a:uFillTx/>
                <a:latin typeface="Calibri"/>
                <a:ea typeface="+mn-ea"/>
                <a:cs typeface="+mn-cs"/>
              </a:rPr>
              <a:t>. This is likely due to the low budget per round, which prevents the agent from adequately exploring higher bids.</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24117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Firma convenzione </a:t>
            </a:r>
            <a:br>
              <a:rPr lang="it-IT" sz="2800" dirty="0"/>
            </a:br>
            <a:r>
              <a:rPr lang="it-IT" sz="2800" dirty="0"/>
              <a:t>Politecnico di Milano e Veneranda Fabbrica del Duomo di Milano</a:t>
            </a:r>
          </a:p>
        </p:txBody>
      </p:sp>
      <p:sp>
        <p:nvSpPr>
          <p:cNvPr id="11" name="Sottotitolo 10"/>
          <p:cNvSpPr>
            <a:spLocks noGrp="1"/>
          </p:cNvSpPr>
          <p:nvPr>
            <p:ph type="subTitle" idx="4294967295"/>
          </p:nvPr>
        </p:nvSpPr>
        <p:spPr>
          <a:xfrm>
            <a:off x="641534" y="5743574"/>
            <a:ext cx="7772400" cy="708025"/>
          </a:xfrm>
        </p:spPr>
        <p:txBody>
          <a:bodyPr>
            <a:normAutofit fontScale="92500" lnSpcReduction="10000"/>
          </a:bodyPr>
          <a:lstStyle/>
          <a:p>
            <a:pPr algn="ctr"/>
            <a:r>
              <a:rPr lang="it-IT" b="1" dirty="0">
                <a:solidFill>
                  <a:schemeClr val="bg1"/>
                </a:solidFill>
              </a:rPr>
              <a:t>Aula Magna – Rettorato</a:t>
            </a:r>
          </a:p>
          <a:p>
            <a:pPr algn="ctr"/>
            <a:r>
              <a:rPr lang="it-IT" b="1" dirty="0">
                <a:solidFill>
                  <a:schemeClr val="bg1"/>
                </a:solidFill>
              </a:rPr>
              <a:t>Mercoledì 27 maggio 2015</a:t>
            </a:r>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36" y="1663827"/>
            <a:ext cx="3084576" cy="1301496"/>
          </a:xfrm>
          <a:prstGeom prst="rect">
            <a:avLst/>
          </a:prstGeom>
        </p:spPr>
      </p:pic>
      <p:sp>
        <p:nvSpPr>
          <p:cNvPr id="7" name="Rettangolo 6"/>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 name="Gruppo 7"/>
          <p:cNvGrpSpPr/>
          <p:nvPr/>
        </p:nvGrpSpPr>
        <p:grpSpPr>
          <a:xfrm>
            <a:off x="48007" y="3816351"/>
            <a:ext cx="9036647" cy="180000"/>
            <a:chOff x="1218340" y="275867"/>
            <a:chExt cx="17715122" cy="567843"/>
          </a:xfrm>
        </p:grpSpPr>
        <p:cxnSp>
          <p:nvCxnSpPr>
            <p:cNvPr id="9" name="Connettore 1 8"/>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9"/>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0" name="Titolo 1"/>
          <p:cNvSpPr txBox="1">
            <a:spLocks/>
          </p:cNvSpPr>
          <p:nvPr/>
        </p:nvSpPr>
        <p:spPr>
          <a:xfrm>
            <a:off x="537846" y="3208697"/>
            <a:ext cx="7772400" cy="697654"/>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it-IT" sz="3600" b="1" i="0" u="none" strike="noStrike" kern="1200" cap="none" spc="0" normalizeH="0" baseline="0" noProof="0" dirty="0">
                <a:ln>
                  <a:noFill/>
                </a:ln>
                <a:solidFill>
                  <a:schemeClr val="tx1"/>
                </a:solidFill>
                <a:effectLst/>
                <a:uLnTx/>
                <a:uFillTx/>
                <a:latin typeface="Arial"/>
                <a:ea typeface="+mj-ea"/>
                <a:cs typeface="Arial"/>
              </a:rPr>
              <a:t>Team </a:t>
            </a:r>
            <a:r>
              <a:rPr kumimoji="0" lang="it-IT" sz="3600" b="1" i="0" u="none" strike="noStrike" kern="1200" cap="none" spc="0" normalizeH="0" baseline="0" noProof="0" dirty="0" err="1">
                <a:ln>
                  <a:noFill/>
                </a:ln>
                <a:solidFill>
                  <a:schemeClr val="tx1"/>
                </a:solidFill>
                <a:effectLst/>
                <a:uLnTx/>
                <a:uFillTx/>
                <a:latin typeface="Arial"/>
                <a:ea typeface="+mj-ea"/>
                <a:cs typeface="Arial"/>
              </a:rPr>
              <a:t>Members</a:t>
            </a:r>
            <a:endParaRPr kumimoji="0" lang="it-IT" sz="3600" b="1" i="0" u="none" strike="noStrike" kern="1200" cap="none" spc="0" normalizeH="0" baseline="0" noProof="0" dirty="0">
              <a:ln>
                <a:noFill/>
              </a:ln>
              <a:solidFill>
                <a:schemeClr val="tx1"/>
              </a:solidFill>
              <a:effectLst/>
              <a:uLnTx/>
              <a:uFillTx/>
              <a:latin typeface="Arial"/>
              <a:ea typeface="+mj-ea"/>
              <a:cs typeface="Arial"/>
            </a:endParaRPr>
          </a:p>
        </p:txBody>
      </p:sp>
      <p:sp>
        <p:nvSpPr>
          <p:cNvPr id="131" name="Sottotitolo 2"/>
          <p:cNvSpPr txBox="1">
            <a:spLocks/>
          </p:cNvSpPr>
          <p:nvPr/>
        </p:nvSpPr>
        <p:spPr>
          <a:xfrm>
            <a:off x="731453" y="4452500"/>
            <a:ext cx="7772400" cy="1835408"/>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it-IT" sz="2400" b="0" i="0" dirty="0">
                <a:solidFill>
                  <a:srgbClr val="F0F6FC"/>
                </a:solidFill>
                <a:effectLst/>
                <a:latin typeface="-apple-system"/>
              </a:rPr>
              <a:t>Benedini Alice 10699518</a:t>
            </a:r>
          </a:p>
          <a:p>
            <a:pPr algn="l"/>
            <a:r>
              <a:rPr lang="it-IT" sz="2400" b="0" i="0" dirty="0">
                <a:solidFill>
                  <a:srgbClr val="F0F6FC"/>
                </a:solidFill>
                <a:effectLst/>
                <a:latin typeface="-apple-system"/>
              </a:rPr>
              <a:t>Meanti Luca 10623762</a:t>
            </a:r>
          </a:p>
          <a:p>
            <a:pPr algn="l"/>
            <a:r>
              <a:rPr lang="it-IT" sz="2400" b="0" i="0" dirty="0">
                <a:solidFill>
                  <a:srgbClr val="F0F6FC"/>
                </a:solidFill>
                <a:effectLst/>
                <a:latin typeface="-apple-system"/>
              </a:rPr>
              <a:t>Tenedini Davide 10651360</a:t>
            </a:r>
          </a:p>
          <a:p>
            <a:pPr algn="l"/>
            <a:r>
              <a:rPr lang="it-IT" sz="2400" b="0" i="0" dirty="0" err="1">
                <a:solidFill>
                  <a:srgbClr val="F0F6FC"/>
                </a:solidFill>
                <a:effectLst/>
                <a:latin typeface="-apple-system"/>
              </a:rPr>
              <a:t>Wu</a:t>
            </a:r>
            <a:r>
              <a:rPr lang="it-IT" sz="2400" b="0" i="0" dirty="0">
                <a:solidFill>
                  <a:srgbClr val="F0F6FC"/>
                </a:solidFill>
                <a:effectLst/>
                <a:latin typeface="-apple-system"/>
              </a:rPr>
              <a:t> </a:t>
            </a:r>
            <a:r>
              <a:rPr lang="it-IT" sz="2400" b="0" i="0" dirty="0" err="1">
                <a:solidFill>
                  <a:srgbClr val="F0F6FC"/>
                </a:solidFill>
                <a:effectLst/>
                <a:latin typeface="-apple-system"/>
              </a:rPr>
              <a:t>Yizhou</a:t>
            </a:r>
            <a:r>
              <a:rPr lang="it-IT" sz="2400" b="0" i="0" dirty="0">
                <a:solidFill>
                  <a:srgbClr val="F0F6FC"/>
                </a:solidFill>
                <a:effectLst/>
                <a:latin typeface="-apple-system"/>
              </a:rPr>
              <a:t> 10926468</a:t>
            </a:r>
          </a:p>
        </p:txBody>
      </p:sp>
    </p:spTree>
    <p:extLst>
      <p:ext uri="{BB962C8B-B14F-4D97-AF65-F5344CB8AC3E}">
        <p14:creationId xmlns:p14="http://schemas.microsoft.com/office/powerpoint/2010/main" val="165949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Low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149784" y="1560820"/>
            <a:ext cx="8672600" cy="2168149"/>
          </a:xfrm>
        </p:spPr>
      </p:pic>
      <p:sp>
        <p:nvSpPr>
          <p:cNvPr id="3" name="CasellaDiTesto 2">
            <a:extLst>
              <a:ext uri="{FF2B5EF4-FFF2-40B4-BE49-F238E27FC236}">
                <a16:creationId xmlns:a16="http://schemas.microsoft.com/office/drawing/2014/main" id="{2B99F06B-CD02-2B2C-39DD-1508FA105294}"/>
              </a:ext>
            </a:extLst>
          </p:cNvPr>
          <p:cNvSpPr txBox="1"/>
          <p:nvPr/>
        </p:nvSpPr>
        <p:spPr>
          <a:xfrm>
            <a:off x="554946" y="4111647"/>
            <a:ext cx="814762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is important to note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despite the low budget</a:t>
            </a:r>
            <a:r>
              <a:rPr kumimoji="0" lang="en-US" sz="1800" b="0" i="0" u="none" strike="noStrike" kern="1200" cap="none" spc="0" normalizeH="0" baseline="0" noProof="0" dirty="0">
                <a:ln>
                  <a:noFill/>
                </a:ln>
                <a:solidFill>
                  <a:prstClr val="black"/>
                </a:solidFill>
                <a:effectLst/>
                <a:uLnTx/>
                <a:uFillTx/>
                <a:latin typeface="Calibri"/>
                <a:ea typeface="+mn-ea"/>
                <a:cs typeface="+mn-cs"/>
              </a:rPr>
              <a:t>, the agent tends </a:t>
            </a:r>
            <a:r>
              <a:rPr kumimoji="0" lang="en-US" sz="1800" b="1" i="0" u="none" strike="noStrike" kern="1200" cap="none" spc="0" normalizeH="0" baseline="0" noProof="0" dirty="0">
                <a:ln>
                  <a:noFill/>
                </a:ln>
                <a:solidFill>
                  <a:prstClr val="black"/>
                </a:solidFill>
                <a:effectLst/>
                <a:uLnTx/>
                <a:uFillTx/>
                <a:latin typeface="Calibri"/>
                <a:ea typeface="+mn-ea"/>
                <a:cs typeface="+mn-cs"/>
              </a:rPr>
              <a:t>not</a:t>
            </a:r>
            <a:r>
              <a:rPr kumimoji="0" lang="en-US" sz="1800" b="0" i="0" u="none" strike="noStrike" kern="1200" cap="none" spc="0" normalizeH="0" baseline="0" noProof="0" dirty="0">
                <a:ln>
                  <a:noFill/>
                </a:ln>
                <a:solidFill>
                  <a:prstClr val="black"/>
                </a:solidFill>
                <a:effectLst/>
                <a:uLnTx/>
                <a:uFillTx/>
                <a:latin typeface="Calibri"/>
                <a:ea typeface="+mn-ea"/>
                <a:cs typeface="+mn-cs"/>
              </a:rPr>
              <a:t> to </a:t>
            </a:r>
            <a:r>
              <a:rPr kumimoji="0" lang="en-US" sz="1800" b="1" i="0" u="none" strike="noStrike" kern="1200" cap="none" spc="0" normalizeH="0" baseline="0" noProof="0" dirty="0">
                <a:ln>
                  <a:noFill/>
                </a:ln>
                <a:solidFill>
                  <a:prstClr val="black"/>
                </a:solidFill>
                <a:effectLst/>
                <a:uLnTx/>
                <a:uFillTx/>
                <a:latin typeface="Calibri"/>
                <a:ea typeface="+mn-ea"/>
                <a:cs typeface="+mn-cs"/>
              </a:rPr>
              <a:t>deplete</a:t>
            </a:r>
            <a:r>
              <a:rPr kumimoji="0" lang="en-US" sz="1800" b="0" i="0" u="none" strike="noStrike" kern="1200" cap="none" spc="0" normalizeH="0" baseline="0" noProof="0" dirty="0">
                <a:ln>
                  <a:noFill/>
                </a:ln>
                <a:solidFill>
                  <a:prstClr val="black"/>
                </a:solidFill>
                <a:effectLst/>
                <a:uLnTx/>
                <a:uFillTx/>
                <a:latin typeface="Calibri"/>
                <a:ea typeface="+mn-ea"/>
                <a:cs typeface="+mn-cs"/>
              </a:rPr>
              <a:t> it, distributing it throughout the entire simulation. Comparing the cumulative utility with that of the clairvoyant reveals the </a:t>
            </a:r>
            <a:r>
              <a:rPr kumimoji="0" lang="en-US" sz="1800" b="1" i="0" u="none" strike="noStrike" kern="1200" cap="none" spc="0" normalizeH="0" baseline="0" noProof="0" dirty="0">
                <a:ln>
                  <a:noFill/>
                </a:ln>
                <a:solidFill>
                  <a:prstClr val="black"/>
                </a:solidFill>
                <a:effectLst/>
                <a:uLnTx/>
                <a:uFillTx/>
                <a:latin typeface="Calibri"/>
                <a:ea typeface="+mn-ea"/>
                <a:cs typeface="+mn-cs"/>
              </a:rPr>
              <a:t>poor performance </a:t>
            </a:r>
            <a:r>
              <a:rPr kumimoji="0" lang="en-US" sz="1800" b="0" i="0" u="none" strike="noStrike" kern="1200" cap="none" spc="0" normalizeH="0" baseline="0" noProof="0" dirty="0">
                <a:ln>
                  <a:noFill/>
                </a:ln>
                <a:solidFill>
                  <a:prstClr val="black"/>
                </a:solidFill>
                <a:effectLst/>
                <a:uLnTx/>
                <a:uFillTx/>
                <a:latin typeface="Calibri"/>
                <a:ea typeface="+mn-ea"/>
                <a:cs typeface="+mn-cs"/>
              </a:rPr>
              <a:t>of our agent, as it only achieves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 cumulative utilities</a:t>
            </a:r>
            <a:r>
              <a:rPr kumimoji="0" lang="en-US" sz="1800" b="0" i="0" u="none" strike="noStrike" kern="1200" cap="none" spc="0" normalizeH="0" baseline="0" noProof="0" dirty="0">
                <a:ln>
                  <a:noFill/>
                </a:ln>
                <a:solidFill>
                  <a:prstClr val="black"/>
                </a:solidFill>
                <a:effectLst/>
                <a:uLnTx/>
                <a:uFillTx/>
                <a:latin typeface="Calibri"/>
                <a:ea typeface="+mn-ea"/>
                <a:cs typeface="+mn-cs"/>
              </a:rPr>
              <a:t>. Compared to the linear utility of the clairvoyant, this results in a </a:t>
            </a:r>
            <a:r>
              <a:rPr kumimoji="0" lang="en-US" sz="1800" b="1" i="0" u="none" strike="noStrike" kern="1200" cap="none" spc="0" normalizeH="0" baseline="0" noProof="0" dirty="0">
                <a:ln>
                  <a:noFill/>
                </a:ln>
                <a:solidFill>
                  <a:prstClr val="black"/>
                </a:solidFill>
                <a:effectLst/>
                <a:uLnTx/>
                <a:uFillTx/>
                <a:latin typeface="Calibri"/>
                <a:ea typeface="+mn-ea"/>
                <a:cs typeface="+mn-cs"/>
              </a:rPr>
              <a:t>cumulative regret </a:t>
            </a:r>
            <a:r>
              <a:rPr kumimoji="0" lang="en-US" sz="1800" b="0" i="0" u="none" strike="noStrike" kern="1200" cap="none" spc="0" normalizeH="0" baseline="0" noProof="0" dirty="0">
                <a:ln>
                  <a:noFill/>
                </a:ln>
                <a:solidFill>
                  <a:prstClr val="black"/>
                </a:solidFill>
                <a:effectLst/>
                <a:uLnTx/>
                <a:uFillTx/>
                <a:latin typeface="Calibri"/>
                <a:ea typeface="+mn-ea"/>
                <a:cs typeface="+mn-cs"/>
              </a:rPr>
              <a:t>that is </a:t>
            </a:r>
            <a:r>
              <a:rPr kumimoji="0" lang="en-US" sz="1800" b="1" i="0" u="none" strike="noStrike" kern="1200" cap="none" spc="0" normalizeH="0" baseline="0" noProof="0" dirty="0">
                <a:ln>
                  <a:noFill/>
                </a:ln>
                <a:solidFill>
                  <a:prstClr val="black"/>
                </a:solidFill>
                <a:effectLst/>
                <a:uLnTx/>
                <a:uFillTx/>
                <a:latin typeface="Calibri"/>
                <a:ea typeface="+mn-ea"/>
                <a:cs typeface="+mn-cs"/>
              </a:rPr>
              <a:t>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or even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superlinear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6524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Fair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992158" y="1316324"/>
            <a:ext cx="10987468" cy="2746866"/>
          </a:xfrm>
        </p:spPr>
      </p:pic>
      <p:sp>
        <p:nvSpPr>
          <p:cNvPr id="3" name="CasellaDiTesto 2">
            <a:extLst>
              <a:ext uri="{FF2B5EF4-FFF2-40B4-BE49-F238E27FC236}">
                <a16:creationId xmlns:a16="http://schemas.microsoft.com/office/drawing/2014/main" id="{CD4A164D-6D84-6708-4972-581F5F7668F8}"/>
              </a:ext>
            </a:extLst>
          </p:cNvPr>
          <p:cNvSpPr txBox="1"/>
          <p:nvPr/>
        </p:nvSpPr>
        <p:spPr>
          <a:xfrm>
            <a:off x="466659" y="4155791"/>
            <a:ext cx="840290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Assigning a </a:t>
            </a:r>
            <a:r>
              <a:rPr kumimoji="0" lang="en-US" sz="1800" b="1" i="0" u="none" strike="noStrike" kern="1200" cap="none" spc="0" normalizeH="0" baseline="0" noProof="0" dirty="0">
                <a:ln>
                  <a:noFill/>
                </a:ln>
                <a:solidFill>
                  <a:prstClr val="black"/>
                </a:solidFill>
                <a:effectLst/>
                <a:uLnTx/>
                <a:uFillTx/>
                <a:latin typeface="Calibri"/>
                <a:ea typeface="+mn-ea"/>
                <a:cs typeface="+mn-cs"/>
              </a:rPr>
              <a:t>budget similar</a:t>
            </a:r>
            <a:r>
              <a:rPr kumimoji="0" lang="en-US" sz="1800" b="0" i="0" u="none" strike="noStrike" kern="1200" cap="none" spc="0" normalizeH="0" baseline="0" noProof="0" dirty="0">
                <a:ln>
                  <a:noFill/>
                </a:ln>
                <a:solidFill>
                  <a:prstClr val="black"/>
                </a:solidFill>
                <a:effectLst/>
                <a:uLnTx/>
                <a:uFillTx/>
                <a:latin typeface="Calibri"/>
                <a:ea typeface="+mn-ea"/>
                <a:cs typeface="+mn-cs"/>
              </a:rPr>
              <a:t> to that of the </a:t>
            </a:r>
            <a:r>
              <a:rPr kumimoji="0" lang="en-US" sz="1800" b="1" i="0" u="none" strike="noStrike" kern="1200" cap="none" spc="0" normalizeH="0" baseline="0" noProof="0" dirty="0">
                <a:ln>
                  <a:noFill/>
                </a:ln>
                <a:solidFill>
                  <a:prstClr val="black"/>
                </a:solidFill>
                <a:effectLst/>
                <a:uLnTx/>
                <a:uFillTx/>
                <a:latin typeface="Calibri"/>
                <a:ea typeface="+mn-ea"/>
                <a:cs typeface="+mn-cs"/>
              </a:rPr>
              <a:t>competitors</a:t>
            </a:r>
            <a:r>
              <a:rPr kumimoji="0" lang="en-US" sz="1800" b="0" i="0" u="none" strike="noStrike" kern="1200" cap="none" spc="0" normalizeH="0" baseline="0" noProof="0" dirty="0">
                <a:ln>
                  <a:noFill/>
                </a:ln>
                <a:solidFill>
                  <a:prstClr val="black"/>
                </a:solidFill>
                <a:effectLst/>
                <a:uLnTx/>
                <a:uFillTx/>
                <a:latin typeface="Calibri"/>
                <a:ea typeface="+mn-ea"/>
                <a:cs typeface="+mn-cs"/>
              </a:rPr>
              <a:t>, our agent seems to achieve a good </a:t>
            </a:r>
            <a:r>
              <a:rPr kumimoji="0" lang="en-US" sz="1800" b="1" i="0" u="none" strike="noStrike" kern="1200" cap="none" spc="0" normalizeH="0" baseline="0" noProof="0" dirty="0">
                <a:ln>
                  <a:noFill/>
                </a:ln>
                <a:solidFill>
                  <a:prstClr val="black"/>
                </a:solidFill>
                <a:effectLst/>
                <a:uLnTx/>
                <a:uFillTx/>
                <a:latin typeface="Calibri"/>
                <a:ea typeface="+mn-ea"/>
                <a:cs typeface="+mn-cs"/>
              </a:rPr>
              <a:t>balance</a:t>
            </a:r>
            <a:r>
              <a:rPr kumimoji="0" lang="en-US" sz="1800" b="0" i="0" u="none" strike="noStrike" kern="1200" cap="none" spc="0" normalizeH="0" baseline="0" noProof="0" dirty="0">
                <a:ln>
                  <a:noFill/>
                </a:ln>
                <a:solidFill>
                  <a:prstClr val="black"/>
                </a:solidFill>
                <a:effectLst/>
                <a:uLnTx/>
                <a:uFillTx/>
                <a:latin typeface="Calibri"/>
                <a:ea typeface="+mn-ea"/>
                <a:cs typeface="+mn-cs"/>
              </a:rPr>
              <a:t> between </a:t>
            </a:r>
            <a:r>
              <a:rPr kumimoji="0" lang="en-US" sz="1800" b="1" i="0" u="none" strike="noStrike" kern="1200" cap="none" spc="0" normalizeH="0" baseline="0" noProof="0" dirty="0">
                <a:ln>
                  <a:noFill/>
                </a:ln>
                <a:solidFill>
                  <a:prstClr val="black"/>
                </a:solidFill>
                <a:effectLst/>
                <a:uLnTx/>
                <a:uFillTx/>
                <a:latin typeface="Calibri"/>
                <a:ea typeface="+mn-ea"/>
                <a:cs typeface="+mn-cs"/>
              </a:rPr>
              <a:t>exploration and exploitation </a:t>
            </a:r>
            <a:r>
              <a:rPr kumimoji="0" lang="en-US" sz="1800" b="0" i="0" u="none" strike="noStrike" kern="1200" cap="none" spc="0" normalizeH="0" baseline="0" noProof="0" dirty="0">
                <a:ln>
                  <a:noFill/>
                </a:ln>
                <a:solidFill>
                  <a:prstClr val="black"/>
                </a:solidFill>
                <a:effectLst/>
                <a:uLnTx/>
                <a:uFillTx/>
                <a:latin typeface="Calibri"/>
                <a:ea typeface="+mn-ea"/>
                <a:cs typeface="+mn-cs"/>
              </a:rPr>
              <a:t>phases. Notably, there is a predominant exploration phase at the beginning, after which the agent settles into a range of competitive bids with a slightly increasing trend, as much as possible. It is important to remember, indeed, that our agent’s valuation is 0.6, and at some point, the winning bids approach this value closely.</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3011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Fair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149784" y="1560820"/>
            <a:ext cx="8672600" cy="2168149"/>
          </a:xfrm>
        </p:spPr>
      </p:pic>
      <p:sp>
        <p:nvSpPr>
          <p:cNvPr id="3" name="CasellaDiTesto 2">
            <a:extLst>
              <a:ext uri="{FF2B5EF4-FFF2-40B4-BE49-F238E27FC236}">
                <a16:creationId xmlns:a16="http://schemas.microsoft.com/office/drawing/2014/main" id="{D621960F-CB9A-36A9-414A-1658837BAA8F}"/>
              </a:ext>
            </a:extLst>
          </p:cNvPr>
          <p:cNvSpPr txBox="1"/>
          <p:nvPr/>
        </p:nvSpPr>
        <p:spPr>
          <a:xfrm>
            <a:off x="472966" y="4086422"/>
            <a:ext cx="8396598"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 in the previous case, the budget is not depleted. The </a:t>
            </a:r>
            <a:r>
              <a:rPr kumimoji="0" lang="en-US" sz="1800" b="1" i="0" u="none" strike="noStrike" kern="1200" cap="none" spc="0" normalizeH="0" baseline="0" noProof="0" dirty="0">
                <a:ln>
                  <a:noFill/>
                </a:ln>
                <a:solidFill>
                  <a:prstClr val="black"/>
                </a:solidFill>
                <a:effectLst/>
                <a:uLnTx/>
                <a:uFillTx/>
                <a:latin typeface="Calibri"/>
                <a:ea typeface="+mn-ea"/>
                <a:cs typeface="+mn-cs"/>
              </a:rPr>
              <a:t>cumulative utility</a:t>
            </a:r>
            <a:r>
              <a:rPr kumimoji="0" lang="en-US" sz="1800" b="0" i="0" u="none" strike="noStrike" kern="1200" cap="none" spc="0" normalizeH="0" baseline="0" noProof="0" dirty="0">
                <a:ln>
                  <a:noFill/>
                </a:ln>
                <a:solidFill>
                  <a:prstClr val="black"/>
                </a:solidFill>
                <a:effectLst/>
                <a:uLnTx/>
                <a:uFillTx/>
                <a:latin typeface="Calibri"/>
                <a:ea typeface="+mn-ea"/>
                <a:cs typeface="+mn-cs"/>
              </a:rPr>
              <a:t> is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during the initial exploration phase (</a:t>
            </a:r>
            <a:r>
              <a:rPr kumimoji="0" lang="en-US" sz="1800" b="1" i="0" u="none" strike="noStrike" kern="1200" cap="none" spc="0" normalizeH="0" baseline="0" noProof="0" dirty="0">
                <a:ln>
                  <a:noFill/>
                </a:ln>
                <a:solidFill>
                  <a:prstClr val="black"/>
                </a:solidFill>
                <a:effectLst/>
                <a:uLnTx/>
                <a:uFillTx/>
                <a:latin typeface="Calibri"/>
                <a:ea typeface="+mn-ea"/>
                <a:cs typeface="+mn-cs"/>
              </a:rPr>
              <a:t>t &lt; 5000</a:t>
            </a:r>
            <a:r>
              <a:rPr kumimoji="0" lang="en-US" sz="1800" b="0" i="0" u="none" strike="noStrike" kern="1200" cap="none" spc="0" normalizeH="0" baseline="0" noProof="0" dirty="0">
                <a:ln>
                  <a:noFill/>
                </a:ln>
                <a:solidFill>
                  <a:prstClr val="black"/>
                </a:solidFill>
                <a:effectLst/>
                <a:uLnTx/>
                <a:uFillTx/>
                <a:latin typeface="Calibri"/>
                <a:ea typeface="+mn-ea"/>
                <a:cs typeface="+mn-cs"/>
              </a:rPr>
              <a:t>), then becomes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superlinear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once the winning bid range is identified (</a:t>
            </a:r>
            <a:r>
              <a:rPr kumimoji="0" lang="en-US" sz="1800" b="1" i="0" u="none" strike="noStrike" kern="1200" cap="none" spc="0" normalizeH="0" baseline="0" noProof="0" dirty="0">
                <a:ln>
                  <a:noFill/>
                </a:ln>
                <a:solidFill>
                  <a:prstClr val="black"/>
                </a:solidFill>
                <a:effectLst/>
                <a:uLnTx/>
                <a:uFillTx/>
                <a:latin typeface="Calibri"/>
                <a:ea typeface="+mn-ea"/>
                <a:cs typeface="+mn-cs"/>
              </a:rPr>
              <a:t>5000 &lt; t &lt; 10000</a:t>
            </a:r>
            <a:r>
              <a:rPr kumimoji="0" lang="en-US" sz="1800" b="0" i="0" u="none" strike="noStrike" kern="1200" cap="none" spc="0" normalizeH="0" baseline="0" noProof="0" dirty="0">
                <a:ln>
                  <a:noFill/>
                </a:ln>
                <a:solidFill>
                  <a:prstClr val="black"/>
                </a:solidFill>
                <a:effectLst/>
                <a:uLnTx/>
                <a:uFillTx/>
                <a:latin typeface="Calibri"/>
                <a:ea typeface="+mn-ea"/>
                <a:cs typeface="+mn-cs"/>
              </a:rPr>
              <a:t>). Due to increasing jumps, the winning bid closely approaches the agent’s valuation, resulting in a </a:t>
            </a:r>
            <a:r>
              <a:rPr kumimoji="0" lang="en-US" sz="1800" b="1" i="0" u="none" strike="noStrike" kern="1200" cap="none" spc="0" normalizeH="0" baseline="0" noProof="0" dirty="0">
                <a:ln>
                  <a:noFill/>
                </a:ln>
                <a:solidFill>
                  <a:prstClr val="black"/>
                </a:solidFill>
                <a:effectLst/>
                <a:uLnTx/>
                <a:uFillTx/>
                <a:latin typeface="Calibri"/>
                <a:ea typeface="+mn-ea"/>
                <a:cs typeface="+mn-cs"/>
              </a:rPr>
              <a:t>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trend (</a:t>
            </a:r>
            <a:r>
              <a:rPr kumimoji="0" lang="en-US" sz="1800" b="1" i="0" u="none" strike="noStrike" kern="1200" cap="none" spc="0" normalizeH="0" baseline="0" noProof="0" dirty="0">
                <a:ln>
                  <a:noFill/>
                </a:ln>
                <a:solidFill>
                  <a:prstClr val="black"/>
                </a:solidFill>
                <a:effectLst/>
                <a:uLnTx/>
                <a:uFillTx/>
                <a:latin typeface="Calibri"/>
                <a:ea typeface="+mn-ea"/>
                <a:cs typeface="+mn-cs"/>
              </a:rPr>
              <a:t>10000 &lt; t &lt; 20000</a:t>
            </a:r>
            <a:r>
              <a:rPr kumimoji="0" lang="en-US" sz="1800" b="0" i="0" u="none" strike="noStrike" kern="1200" cap="none" spc="0" normalizeH="0" baseline="0" noProof="0" dirty="0">
                <a:ln>
                  <a:noFill/>
                </a:ln>
                <a:solidFill>
                  <a:prstClr val="black"/>
                </a:solidFill>
                <a:effectLst/>
                <a:uLnTx/>
                <a:uFillTx/>
                <a:latin typeface="Calibri"/>
                <a:ea typeface="+mn-ea"/>
                <a:cs typeface="+mn-cs"/>
              </a:rPr>
              <a:t>) and eventually a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a:t>
            </a:r>
            <a:r>
              <a:rPr kumimoji="0" lang="en-US" sz="1800" b="0" i="0" u="none" strike="noStrike" kern="1200" cap="none" spc="0" normalizeH="0" baseline="0" noProof="0" dirty="0">
                <a:ln>
                  <a:noFill/>
                </a:ln>
                <a:solidFill>
                  <a:prstClr val="black"/>
                </a:solidFill>
                <a:effectLst/>
                <a:uLnTx/>
                <a:uFillTx/>
                <a:latin typeface="Calibri"/>
                <a:ea typeface="+mn-ea"/>
                <a:cs typeface="+mn-cs"/>
              </a:rPr>
              <a:t> trend (</a:t>
            </a:r>
            <a:r>
              <a:rPr kumimoji="0" lang="en-US" sz="1800" b="1" i="0" u="none" strike="noStrike" kern="1200" cap="none" spc="0" normalizeH="0" baseline="0" noProof="0" dirty="0">
                <a:ln>
                  <a:noFill/>
                </a:ln>
                <a:solidFill>
                  <a:prstClr val="black"/>
                </a:solidFill>
                <a:effectLst/>
                <a:uLnTx/>
                <a:uFillTx/>
                <a:latin typeface="Calibri"/>
                <a:ea typeface="+mn-ea"/>
                <a:cs typeface="+mn-cs"/>
              </a:rPr>
              <a:t>t &gt; 20000</a:t>
            </a:r>
            <a:r>
              <a:rPr kumimoji="0" lang="en-US" sz="1800" b="0" i="0" u="none" strike="noStrike" kern="1200" cap="none" spc="0" normalizeH="0" baseline="0" noProof="0" dirty="0">
                <a:ln>
                  <a:noFill/>
                </a:ln>
                <a:solidFill>
                  <a:prstClr val="black"/>
                </a:solidFill>
                <a:effectLst/>
                <a:uLnTx/>
                <a:uFillTx/>
                <a:latin typeface="Calibri"/>
                <a:ea typeface="+mn-ea"/>
                <a:cs typeface="+mn-cs"/>
              </a:rPr>
              <a:t>). This behavior is also evident in the cumulative regret plot.</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52767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normAutofit fontScale="90000"/>
          </a:bodyPr>
          <a:lstStyle/>
          <a:p>
            <a:pPr algn="ctr"/>
            <a:r>
              <a:rPr lang="it-IT" sz="4000" dirty="0" err="1"/>
              <a:t>Requirement</a:t>
            </a:r>
            <a:r>
              <a:rPr lang="it-IT" sz="4000" dirty="0"/>
              <a:t> 2</a:t>
            </a:r>
            <a:br>
              <a:rPr lang="it-IT" dirty="0"/>
            </a:br>
            <a:r>
              <a:rPr lang="it-IT" sz="3100" dirty="0"/>
              <a:t>Interaction</a:t>
            </a:r>
          </a:p>
        </p:txBody>
      </p:sp>
    </p:spTree>
    <p:extLst>
      <p:ext uri="{BB962C8B-B14F-4D97-AF65-F5344CB8AC3E}">
        <p14:creationId xmlns:p14="http://schemas.microsoft.com/office/powerpoint/2010/main" val="4897664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A06ED-781B-5FAF-63FA-981474B534F7}"/>
              </a:ext>
            </a:extLst>
          </p:cNvPr>
          <p:cNvSpPr>
            <a:spLocks noGrp="1"/>
          </p:cNvSpPr>
          <p:nvPr>
            <p:ph type="title"/>
          </p:nvPr>
        </p:nvSpPr>
        <p:spPr/>
        <p:txBody>
          <a:bodyPr>
            <a:normAutofit/>
          </a:bodyPr>
          <a:lstStyle/>
          <a:p>
            <a:r>
              <a:rPr lang="en-US" sz="3600" dirty="0"/>
              <a:t>Pricing and Advertising Strategies</a:t>
            </a:r>
            <a:endParaRPr lang="it-IT" sz="3600" dirty="0"/>
          </a:p>
        </p:txBody>
      </p:sp>
      <p:sp>
        <p:nvSpPr>
          <p:cNvPr id="3" name="Segnaposto contenuto 2">
            <a:extLst>
              <a:ext uri="{FF2B5EF4-FFF2-40B4-BE49-F238E27FC236}">
                <a16:creationId xmlns:a16="http://schemas.microsoft.com/office/drawing/2014/main" id="{96F51F01-EAA3-ED34-3D26-681006BA1505}"/>
              </a:ext>
            </a:extLst>
          </p:cNvPr>
          <p:cNvSpPr>
            <a:spLocks noGrp="1"/>
          </p:cNvSpPr>
          <p:nvPr>
            <p:ph idx="1"/>
          </p:nvPr>
        </p:nvSpPr>
        <p:spPr>
          <a:xfrm>
            <a:off x="417179" y="1645920"/>
            <a:ext cx="8323726" cy="3632376"/>
          </a:xfrm>
        </p:spPr>
        <p:txBody>
          <a:bodyPr>
            <a:normAutofit fontScale="92500" lnSpcReduction="10000"/>
          </a:bodyPr>
          <a:lstStyle/>
          <a:p>
            <a:r>
              <a:rPr lang="en-US" dirty="0"/>
              <a:t>We selected the most promising scenario from the pricing simulations, where the logistic function describing the purchase probability experiences decreasing perturbations. </a:t>
            </a:r>
          </a:p>
          <a:p>
            <a:r>
              <a:rPr lang="en-US" b="1" dirty="0"/>
              <a:t>Each day</a:t>
            </a:r>
            <a:r>
              <a:rPr lang="en-US" dirty="0"/>
              <a:t>, the </a:t>
            </a:r>
            <a:r>
              <a:rPr lang="en-US" b="1" dirty="0"/>
              <a:t>price</a:t>
            </a:r>
            <a:r>
              <a:rPr lang="en-US" dirty="0"/>
              <a:t> is </a:t>
            </a:r>
            <a:r>
              <a:rPr lang="en-US" b="1" dirty="0"/>
              <a:t>reassessed</a:t>
            </a:r>
            <a:r>
              <a:rPr lang="en-US" dirty="0"/>
              <a:t> </a:t>
            </a:r>
            <a:r>
              <a:rPr lang="en-US" b="1" dirty="0"/>
              <a:t>based on</a:t>
            </a:r>
            <a:r>
              <a:rPr lang="en-US" dirty="0"/>
              <a:t> the number of customers brought in by the </a:t>
            </a:r>
            <a:r>
              <a:rPr lang="en-US" b="1" dirty="0"/>
              <a:t>previous day's advertising campaign</a:t>
            </a:r>
            <a:r>
              <a:rPr lang="en-US" dirty="0"/>
              <a:t>, combined with the purchase probability used</a:t>
            </a:r>
          </a:p>
          <a:p>
            <a:endParaRPr lang="en-US" dirty="0"/>
          </a:p>
          <a:p>
            <a:pPr marL="342900" indent="-342900">
              <a:buFontTx/>
              <a:buChar char="-"/>
            </a:pPr>
            <a:r>
              <a:rPr lang="en-US" b="1" dirty="0"/>
              <a:t>Pricing Agent</a:t>
            </a:r>
            <a:r>
              <a:rPr lang="en-US" dirty="0"/>
              <a:t>: UCB1 is used to select the optimal price.</a:t>
            </a:r>
          </a:p>
          <a:p>
            <a:pPr marL="342900" indent="-342900">
              <a:buFontTx/>
              <a:buChar char="-"/>
            </a:pPr>
            <a:endParaRPr lang="en-US" b="1" dirty="0"/>
          </a:p>
          <a:p>
            <a:pPr marL="342900" indent="-342900">
              <a:buFontTx/>
              <a:buChar char="-"/>
            </a:pPr>
            <a:r>
              <a:rPr lang="en-US" b="1" dirty="0"/>
              <a:t>Advertising Agent</a:t>
            </a:r>
            <a:r>
              <a:rPr lang="en-US" dirty="0"/>
              <a:t>: </a:t>
            </a:r>
            <a:r>
              <a:rPr lang="en-US" dirty="0" err="1"/>
              <a:t>FFMultiplicative</a:t>
            </a:r>
            <a:r>
              <a:rPr lang="en-US" dirty="0"/>
              <a:t> Pacing with Hedge is employed to optimize the advertising strategy</a:t>
            </a:r>
            <a:endParaRPr lang="it-IT" dirty="0"/>
          </a:p>
        </p:txBody>
      </p:sp>
    </p:spTree>
    <p:extLst>
      <p:ext uri="{BB962C8B-B14F-4D97-AF65-F5344CB8AC3E}">
        <p14:creationId xmlns:p14="http://schemas.microsoft.com/office/powerpoint/2010/main" val="30040233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B18129-AF22-BD3F-429B-75B8BFBBBB6C}"/>
              </a:ext>
            </a:extLst>
          </p:cNvPr>
          <p:cNvSpPr>
            <a:spLocks noGrp="1"/>
          </p:cNvSpPr>
          <p:nvPr>
            <p:ph type="title"/>
          </p:nvPr>
        </p:nvSpPr>
        <p:spPr/>
        <p:txBody>
          <a:bodyPr>
            <a:noAutofit/>
          </a:bodyPr>
          <a:lstStyle/>
          <a:p>
            <a:r>
              <a:rPr lang="it-IT" sz="3600" b="1" dirty="0" err="1"/>
              <a:t>Daily</a:t>
            </a:r>
            <a:r>
              <a:rPr lang="it-IT" sz="3600" b="1" dirty="0"/>
              <a:t> Interaction </a:t>
            </a:r>
            <a:r>
              <a:rPr lang="it-IT" sz="3600" b="1" dirty="0" err="1"/>
              <a:t>Process</a:t>
            </a:r>
            <a:br>
              <a:rPr lang="it-IT" sz="3600" b="1" dirty="0"/>
            </a:br>
            <a:endParaRPr lang="it-IT" sz="3600" dirty="0"/>
          </a:p>
        </p:txBody>
      </p:sp>
      <p:sp>
        <p:nvSpPr>
          <p:cNvPr id="4" name="Rectangle 1">
            <a:extLst>
              <a:ext uri="{FF2B5EF4-FFF2-40B4-BE49-F238E27FC236}">
                <a16:creationId xmlns:a16="http://schemas.microsoft.com/office/drawing/2014/main" id="{E158CD26-3901-79E6-788E-35B40E422E16}"/>
              </a:ext>
            </a:extLst>
          </p:cNvPr>
          <p:cNvSpPr>
            <a:spLocks noGrp="1" noChangeArrowheads="1"/>
          </p:cNvSpPr>
          <p:nvPr>
            <p:ph idx="1"/>
          </p:nvPr>
        </p:nvSpPr>
        <p:spPr bwMode="auto">
          <a:xfrm>
            <a:off x="288521" y="1305344"/>
            <a:ext cx="841236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Each</a:t>
            </a:r>
            <a:r>
              <a:rPr kumimoji="0" lang="it-IT" altLang="it-IT" sz="2000" b="0" i="0" u="none" strike="noStrike" cap="none" normalizeH="0" baseline="0" dirty="0">
                <a:ln>
                  <a:noFill/>
                </a:ln>
                <a:solidFill>
                  <a:schemeClr val="tx1"/>
                </a:solidFill>
                <a:effectLst/>
                <a:latin typeface="Arial" panose="020B0604020202020204" pitchFamily="34" charset="0"/>
              </a:rPr>
              <a:t> day, the </a:t>
            </a:r>
            <a:r>
              <a:rPr kumimoji="0" lang="it-IT" altLang="it-IT" sz="2000" b="1" i="0" u="none" strike="noStrike" cap="none" normalizeH="0" baseline="0" dirty="0">
                <a:ln>
                  <a:noFill/>
                </a:ln>
                <a:solidFill>
                  <a:schemeClr val="tx1"/>
                </a:solidFill>
                <a:effectLst/>
                <a:latin typeface="Arial" panose="020B0604020202020204" pitchFamily="34" charset="0"/>
              </a:rPr>
              <a:t>UCB1</a:t>
            </a:r>
            <a:r>
              <a:rPr kumimoji="0" lang="it-IT" altLang="it-IT" sz="2000" b="0" i="0" u="none" strike="noStrike" cap="none" normalizeH="0" baseline="0" dirty="0">
                <a:ln>
                  <a:noFill/>
                </a:ln>
                <a:solidFill>
                  <a:schemeClr val="tx1"/>
                </a:solidFill>
                <a:effectLst/>
                <a:latin typeface="Arial" panose="020B0604020202020204" pitchFamily="34" charset="0"/>
              </a:rPr>
              <a:t> pricing agent </a:t>
            </a:r>
            <a:r>
              <a:rPr kumimoji="0" lang="it-IT" altLang="it-IT" sz="2000" b="1" i="0" u="none" strike="noStrike" cap="none" normalizeH="0" baseline="0" dirty="0" err="1">
                <a:ln>
                  <a:noFill/>
                </a:ln>
                <a:solidFill>
                  <a:schemeClr val="tx1"/>
                </a:solidFill>
                <a:effectLst/>
                <a:latin typeface="Arial" panose="020B0604020202020204" pitchFamily="34" charset="0"/>
              </a:rPr>
              <a:t>selects</a:t>
            </a:r>
            <a:r>
              <a:rPr kumimoji="0" lang="it-IT" altLang="it-IT" sz="2000" b="1" i="0" u="none" strike="noStrike" cap="none" normalizeH="0" baseline="0" dirty="0">
                <a:ln>
                  <a:noFill/>
                </a:ln>
                <a:solidFill>
                  <a:schemeClr val="tx1"/>
                </a:solidFill>
                <a:effectLst/>
                <a:latin typeface="Arial" panose="020B0604020202020204" pitchFamily="34" charset="0"/>
              </a:rPr>
              <a:t> a price</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0" i="0" u="none" strike="noStrike" cap="none" normalizeH="0" baseline="0" dirty="0" err="1">
                <a:ln>
                  <a:noFill/>
                </a:ln>
                <a:solidFill>
                  <a:schemeClr val="tx1"/>
                </a:solidFill>
                <a:effectLst/>
                <a:latin typeface="Arial" panose="020B0604020202020204" pitchFamily="34" charset="0"/>
              </a:rPr>
              <a:t>selected</a:t>
            </a:r>
            <a:r>
              <a:rPr kumimoji="0" lang="it-IT" altLang="it-IT" sz="2000" b="0" i="0" u="none" strike="noStrike" cap="none" normalizeH="0" baseline="0" dirty="0">
                <a:ln>
                  <a:noFill/>
                </a:ln>
                <a:solidFill>
                  <a:schemeClr val="tx1"/>
                </a:solidFill>
                <a:effectLst/>
                <a:latin typeface="Arial" panose="020B0604020202020204" pitchFamily="34" charset="0"/>
              </a:rPr>
              <a:t> price </a:t>
            </a:r>
            <a:r>
              <a:rPr kumimoji="0" lang="it-IT" altLang="it-IT" sz="2000" b="0" i="0" u="none" strike="noStrike" cap="none" normalizeH="0" baseline="0" dirty="0" err="1">
                <a:ln>
                  <a:noFill/>
                </a:ln>
                <a:solidFill>
                  <a:schemeClr val="tx1"/>
                </a:solidFill>
                <a:effectLst/>
                <a:latin typeface="Arial" panose="020B0604020202020204" pitchFamily="34" charset="0"/>
              </a:rPr>
              <a:t>is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passed</a:t>
            </a:r>
            <a:r>
              <a:rPr kumimoji="0" lang="it-IT" altLang="it-IT" sz="2000" b="0" i="0" u="none" strike="noStrike" cap="none" normalizeH="0" baseline="0" dirty="0">
                <a:ln>
                  <a:noFill/>
                </a:ln>
                <a:solidFill>
                  <a:schemeClr val="tx1"/>
                </a:solidFill>
                <a:effectLst/>
                <a:latin typeface="Arial" panose="020B0604020202020204" pitchFamily="34" charset="0"/>
              </a:rPr>
              <a:t> to the </a:t>
            </a:r>
            <a:r>
              <a:rPr kumimoji="0" lang="it-IT" altLang="it-IT" sz="2000" b="1" i="0" u="none" strike="noStrike" cap="none" normalizeH="0" baseline="0" dirty="0">
                <a:ln>
                  <a:noFill/>
                </a:ln>
                <a:solidFill>
                  <a:schemeClr val="tx1"/>
                </a:solidFill>
                <a:effectLst/>
                <a:latin typeface="Arial" panose="020B0604020202020204" pitchFamily="34" charset="0"/>
              </a:rPr>
              <a:t>advertising agent</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which</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subtracts</a:t>
            </a:r>
            <a:r>
              <a:rPr kumimoji="0" lang="it-IT" altLang="it-IT" sz="2000" b="0" i="0" u="none" strike="noStrike" cap="none" normalizeH="0" baseline="0" dirty="0">
                <a:ln>
                  <a:noFill/>
                </a:ln>
                <a:solidFill>
                  <a:schemeClr val="tx1"/>
                </a:solidFill>
                <a:effectLst/>
                <a:latin typeface="Arial" panose="020B0604020202020204" pitchFamily="34" charset="0"/>
              </a:rPr>
              <a:t> the product </a:t>
            </a:r>
            <a:r>
              <a:rPr kumimoji="0" lang="it-IT" altLang="it-IT" sz="2000" b="1" i="0" u="none" strike="noStrike" cap="none" normalizeH="0" baseline="0" dirty="0">
                <a:ln>
                  <a:noFill/>
                </a:ln>
                <a:solidFill>
                  <a:schemeClr val="tx1"/>
                </a:solidFill>
                <a:effectLst/>
                <a:latin typeface="Arial" panose="020B0604020202020204" pitchFamily="34" charset="0"/>
              </a:rPr>
              <a:t>cost</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0" i="0" u="none" strike="noStrike" cap="none" normalizeH="0" baseline="0" dirty="0" err="1">
                <a:ln>
                  <a:noFill/>
                </a:ln>
                <a:solidFill>
                  <a:schemeClr val="tx1"/>
                </a:solidFill>
                <a:effectLst/>
                <a:latin typeface="Arial" panose="020B0604020202020204" pitchFamily="34" charset="0"/>
              </a:rPr>
              <a:t>define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its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valuation</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advertising agent </a:t>
            </a:r>
            <a:r>
              <a:rPr kumimoji="0" lang="it-IT" altLang="it-IT" sz="2000" b="0" i="0" u="none" strike="noStrike" cap="none" normalizeH="0" baseline="0" dirty="0" err="1">
                <a:ln>
                  <a:noFill/>
                </a:ln>
                <a:solidFill>
                  <a:schemeClr val="tx1"/>
                </a:solidFill>
                <a:effectLst/>
                <a:latin typeface="Arial" panose="020B0604020202020204" pitchFamily="34" charset="0"/>
              </a:rPr>
              <a:t>uses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this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valuation</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0" i="0" u="none" strike="noStrike" cap="none" normalizeH="0" baseline="0" dirty="0" err="1">
                <a:ln>
                  <a:noFill/>
                </a:ln>
                <a:solidFill>
                  <a:schemeClr val="tx1"/>
                </a:solidFill>
                <a:effectLst/>
                <a:latin typeface="Arial" panose="020B0604020202020204" pitchFamily="34" charset="0"/>
              </a:rPr>
              <a:t>run</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0" i="0" u="none" strike="noStrike" cap="none" normalizeH="0" baseline="0" dirty="0" err="1">
                <a:ln>
                  <a:noFill/>
                </a:ln>
                <a:solidFill>
                  <a:schemeClr val="tx1"/>
                </a:solidFill>
                <a:effectLst/>
                <a:latin typeface="Arial" panose="020B0604020202020204" pitchFamily="34" charset="0"/>
              </a:rPr>
              <a:t>day's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advertising</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campaign</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0" i="0" u="none" strike="noStrike" cap="none" normalizeH="0" baseline="0" dirty="0" err="1">
                <a:ln>
                  <a:noFill/>
                </a:ln>
                <a:solidFill>
                  <a:schemeClr val="tx1"/>
                </a:solidFill>
                <a:effectLst/>
                <a:latin typeface="Arial" panose="020B0604020202020204" pitchFamily="34" charset="0"/>
              </a:rPr>
              <a:t>outcome</a:t>
            </a:r>
            <a:r>
              <a:rPr kumimoji="0" lang="it-IT" altLang="it-IT" sz="2000" b="0" i="0" u="none" strike="noStrike" cap="none" normalizeH="0" baseline="0" dirty="0">
                <a:ln>
                  <a:noFill/>
                </a:ln>
                <a:solidFill>
                  <a:schemeClr val="tx1"/>
                </a:solidFill>
                <a:effectLst/>
                <a:latin typeface="Arial" panose="020B0604020202020204" pitchFamily="34" charset="0"/>
              </a:rPr>
              <a:t> of the </a:t>
            </a:r>
            <a:r>
              <a:rPr kumimoji="0" lang="it-IT" altLang="it-IT" sz="2000" b="0" i="0" u="none" strike="noStrike" cap="none" normalizeH="0" baseline="0" dirty="0" err="1">
                <a:ln>
                  <a:noFill/>
                </a:ln>
                <a:solidFill>
                  <a:schemeClr val="tx1"/>
                </a:solidFill>
                <a:effectLst/>
                <a:latin typeface="Arial" panose="020B0604020202020204" pitchFamily="34" charset="0"/>
              </a:rPr>
              <a:t>campaign</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based</a:t>
            </a:r>
            <a:r>
              <a:rPr kumimoji="0" lang="it-IT" altLang="it-IT" sz="2000" b="0" i="0" u="none" strike="noStrike" cap="none" normalizeH="0" baseline="0" dirty="0">
                <a:ln>
                  <a:noFill/>
                </a:ln>
                <a:solidFill>
                  <a:schemeClr val="tx1"/>
                </a:solidFill>
                <a:effectLst/>
                <a:latin typeface="Arial" panose="020B0604020202020204" pitchFamily="34" charset="0"/>
              </a:rPr>
              <a:t> on the </a:t>
            </a:r>
            <a:r>
              <a:rPr kumimoji="0" lang="it-IT" altLang="it-IT" sz="2000" b="0" i="0" u="none" strike="noStrike" cap="none" normalizeH="0" baseline="0" dirty="0" err="1">
                <a:ln>
                  <a:noFill/>
                </a:ln>
                <a:solidFill>
                  <a:schemeClr val="tx1"/>
                </a:solidFill>
                <a:effectLst/>
                <a:latin typeface="Arial" panose="020B0604020202020204" pitchFamily="34" charset="0"/>
              </a:rPr>
              <a:t>number</a:t>
            </a:r>
            <a:r>
              <a:rPr kumimoji="0" lang="it-IT" altLang="it-IT" sz="2000" b="0" i="0" u="none" strike="noStrike" cap="none" normalizeH="0" baseline="0" dirty="0">
                <a:ln>
                  <a:noFill/>
                </a:ln>
                <a:solidFill>
                  <a:schemeClr val="tx1"/>
                </a:solidFill>
                <a:effectLst/>
                <a:latin typeface="Arial" panose="020B0604020202020204" pitchFamily="34" charset="0"/>
              </a:rPr>
              <a:t> of </a:t>
            </a:r>
            <a:r>
              <a:rPr kumimoji="0" lang="it-IT" altLang="it-IT" sz="2000" b="0" i="0" u="none" strike="noStrike" cap="none" normalizeH="0" baseline="0" dirty="0" err="1">
                <a:ln>
                  <a:noFill/>
                </a:ln>
                <a:solidFill>
                  <a:schemeClr val="tx1"/>
                </a:solidFill>
                <a:effectLst/>
                <a:latin typeface="Arial" panose="020B0604020202020204" pitchFamily="34" charset="0"/>
              </a:rPr>
              <a:t>auctions</a:t>
            </a:r>
            <a:r>
              <a:rPr kumimoji="0" lang="it-IT" altLang="it-IT" sz="2000" b="0" i="0" u="none" strike="noStrike" cap="none" normalizeH="0" baseline="0" dirty="0">
                <a:ln>
                  <a:noFill/>
                </a:ln>
                <a:solidFill>
                  <a:schemeClr val="tx1"/>
                </a:solidFill>
                <a:effectLst/>
                <a:latin typeface="Arial" panose="020B0604020202020204" pitchFamily="34" charset="0"/>
              </a:rPr>
              <a:t> won, </a:t>
            </a:r>
            <a:r>
              <a:rPr kumimoji="0" lang="it-IT" altLang="it-IT" sz="2000" b="0" i="0" u="none" strike="noStrike" cap="none" normalizeH="0" baseline="0" dirty="0" err="1">
                <a:ln>
                  <a:noFill/>
                </a:ln>
                <a:solidFill>
                  <a:schemeClr val="tx1"/>
                </a:solidFill>
                <a:effectLst/>
                <a:latin typeface="Arial" panose="020B0604020202020204" pitchFamily="34" charset="0"/>
              </a:rPr>
              <a:t>determines</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1" i="0" u="none" strike="noStrike" cap="none" normalizeH="0" baseline="0" dirty="0">
                <a:ln>
                  <a:noFill/>
                </a:ln>
                <a:solidFill>
                  <a:schemeClr val="tx1"/>
                </a:solidFill>
                <a:effectLst/>
                <a:latin typeface="Arial" panose="020B0604020202020204" pitchFamily="34" charset="0"/>
              </a:rPr>
              <a:t>new </a:t>
            </a:r>
            <a:r>
              <a:rPr kumimoji="0" lang="it-IT" altLang="it-IT" sz="2000" b="1" i="0" u="none" strike="noStrike" cap="none" normalizeH="0" baseline="0" dirty="0" err="1">
                <a:ln>
                  <a:noFill/>
                </a:ln>
                <a:solidFill>
                  <a:schemeClr val="tx1"/>
                </a:solidFill>
                <a:effectLst/>
                <a:latin typeface="Arial" panose="020B0604020202020204" pitchFamily="34" charset="0"/>
              </a:rPr>
              <a:t>number</a:t>
            </a:r>
            <a:r>
              <a:rPr kumimoji="0" lang="it-IT" altLang="it-IT" sz="2000" b="1" i="0" u="none" strike="noStrike" cap="none" normalizeH="0" baseline="0" dirty="0">
                <a:ln>
                  <a:noFill/>
                </a:ln>
                <a:solidFill>
                  <a:schemeClr val="tx1"/>
                </a:solidFill>
                <a:effectLst/>
                <a:latin typeface="Arial" panose="020B0604020202020204" pitchFamily="34" charset="0"/>
              </a:rPr>
              <a:t> of customers</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err="1">
                <a:ln>
                  <a:noFill/>
                </a:ln>
                <a:solidFill>
                  <a:schemeClr val="tx1"/>
                </a:solidFill>
                <a:effectLst/>
                <a:latin typeface="Arial" panose="020B0604020202020204" pitchFamily="34" charset="0"/>
              </a:rPr>
              <a:t>This</a:t>
            </a:r>
            <a:r>
              <a:rPr kumimoji="0" lang="it-IT" altLang="it-IT" sz="2000" b="0" i="0" u="none" strike="noStrike" cap="none" normalizeH="0" baseline="0" dirty="0">
                <a:ln>
                  <a:noFill/>
                </a:ln>
                <a:solidFill>
                  <a:schemeClr val="tx1"/>
                </a:solidFill>
                <a:effectLst/>
                <a:latin typeface="Arial" panose="020B0604020202020204" pitchFamily="34" charset="0"/>
              </a:rPr>
              <a:t> customers </a:t>
            </a:r>
            <a:r>
              <a:rPr kumimoji="0" lang="it-IT" altLang="it-IT" sz="2000" b="0" i="0" u="none" strike="noStrike" cap="none" normalizeH="0" baseline="0" dirty="0" err="1">
                <a:ln>
                  <a:noFill/>
                </a:ln>
                <a:solidFill>
                  <a:schemeClr val="tx1"/>
                </a:solidFill>
                <a:effectLst/>
                <a:latin typeface="Arial" panose="020B0604020202020204" pitchFamily="34" charset="0"/>
              </a:rPr>
              <a:t>number</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along</a:t>
            </a:r>
            <a:r>
              <a:rPr kumimoji="0" lang="it-IT" altLang="it-IT" sz="2000" b="0" i="0" u="none" strike="noStrike" cap="none" normalizeH="0" baseline="0" dirty="0">
                <a:ln>
                  <a:noFill/>
                </a:ln>
                <a:solidFill>
                  <a:schemeClr val="tx1"/>
                </a:solidFill>
                <a:effectLst/>
                <a:latin typeface="Arial" panose="020B0604020202020204" pitchFamily="34" charset="0"/>
              </a:rPr>
              <a:t> with the </a:t>
            </a:r>
            <a:r>
              <a:rPr kumimoji="0" lang="it-IT" altLang="it-IT" sz="2000" b="0" i="0" u="none" strike="noStrike" cap="none" normalizeH="0" baseline="0" dirty="0" err="1">
                <a:ln>
                  <a:noFill/>
                </a:ln>
                <a:solidFill>
                  <a:schemeClr val="tx1"/>
                </a:solidFill>
                <a:effectLst/>
                <a:latin typeface="Arial" panose="020B0604020202020204" pitchFamily="34" charset="0"/>
              </a:rPr>
              <a:t>purchase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probability</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determines</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1" i="0" u="none" strike="noStrike" cap="none" normalizeH="0" baseline="0" dirty="0">
                <a:ln>
                  <a:noFill/>
                </a:ln>
                <a:solidFill>
                  <a:schemeClr val="tx1"/>
                </a:solidFill>
                <a:effectLst/>
                <a:latin typeface="Arial" panose="020B0604020202020204" pitchFamily="34" charset="0"/>
              </a:rPr>
              <a:t>new </a:t>
            </a:r>
            <a:r>
              <a:rPr kumimoji="0" lang="it-IT" altLang="it-IT" sz="2000" b="1" i="0" u="none" strike="noStrike" cap="none" normalizeH="0" baseline="0" dirty="0" err="1">
                <a:ln>
                  <a:noFill/>
                </a:ln>
                <a:solidFill>
                  <a:schemeClr val="tx1"/>
                </a:solidFill>
                <a:effectLst/>
                <a:latin typeface="Arial" panose="020B0604020202020204" pitchFamily="34" charset="0"/>
              </a:rPr>
              <a:t>rewards</a:t>
            </a:r>
            <a:r>
              <a:rPr kumimoji="0" lang="it-IT" altLang="it-IT" sz="2000" b="1"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a:ln>
                  <a:noFill/>
                </a:ln>
                <a:solidFill>
                  <a:schemeClr val="tx1"/>
                </a:solidFill>
                <a:effectLst/>
                <a:latin typeface="Arial" panose="020B0604020202020204" pitchFamily="34" charset="0"/>
              </a:rPr>
              <a:t>for </a:t>
            </a:r>
            <a:r>
              <a:rPr kumimoji="0" lang="it-IT" altLang="it-IT" sz="2000" b="0" i="0" u="none" strike="noStrike" cap="none" normalizeH="0" baseline="0" dirty="0" err="1">
                <a:ln>
                  <a:noFill/>
                </a:ln>
                <a:solidFill>
                  <a:schemeClr val="tx1"/>
                </a:solidFill>
                <a:effectLst/>
                <a:latin typeface="Arial" panose="020B0604020202020204" pitchFamily="34" charset="0"/>
              </a:rPr>
              <a:t>each</a:t>
            </a:r>
            <a:r>
              <a:rPr kumimoji="0" lang="it-IT" altLang="it-IT" sz="2000" b="0" i="0" u="none" strike="noStrike" cap="none" normalizeH="0" baseline="0" dirty="0">
                <a:ln>
                  <a:noFill/>
                </a:ln>
                <a:solidFill>
                  <a:schemeClr val="tx1"/>
                </a:solidFill>
                <a:effectLst/>
                <a:latin typeface="Arial" panose="020B0604020202020204" pitchFamily="34" charset="0"/>
              </a:rPr>
              <a:t> price.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1" i="0" u="none" strike="noStrike" cap="none" normalizeH="0" baseline="0" dirty="0">
                <a:ln>
                  <a:noFill/>
                </a:ln>
                <a:solidFill>
                  <a:schemeClr val="tx1"/>
                </a:solidFill>
                <a:effectLst/>
                <a:latin typeface="Arial" panose="020B0604020202020204" pitchFamily="34" charset="0"/>
              </a:rPr>
              <a:t>pricing agent </a:t>
            </a:r>
            <a:r>
              <a:rPr kumimoji="0" lang="it-IT" altLang="it-IT" sz="2000" b="0" i="0" u="none" strike="noStrike" cap="none" normalizeH="0" baseline="0" dirty="0" err="1">
                <a:ln>
                  <a:noFill/>
                </a:ln>
                <a:solidFill>
                  <a:schemeClr val="tx1"/>
                </a:solidFill>
                <a:effectLst/>
                <a:latin typeface="Arial" panose="020B0604020202020204" pitchFamily="34" charset="0"/>
              </a:rPr>
              <a:t>uses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these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rewards</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1" i="0" u="none" strike="noStrike" cap="none" normalizeH="0" baseline="0" dirty="0" err="1">
                <a:ln>
                  <a:noFill/>
                </a:ln>
                <a:solidFill>
                  <a:schemeClr val="tx1"/>
                </a:solidFill>
                <a:effectLst/>
                <a:latin typeface="Arial" panose="020B0604020202020204" pitchFamily="34" charset="0"/>
              </a:rPr>
              <a:t>selects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the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new</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price</a:t>
            </a:r>
            <a:r>
              <a:rPr kumimoji="0" lang="it-IT" altLang="it-IT"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7921047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A4D6F3-BF99-76E3-7719-CCC385794F0B}"/>
              </a:ext>
            </a:extLst>
          </p:cNvPr>
          <p:cNvSpPr>
            <a:spLocks noGrp="1"/>
          </p:cNvSpPr>
          <p:nvPr>
            <p:ph type="title"/>
          </p:nvPr>
        </p:nvSpPr>
        <p:spPr/>
        <p:txBody>
          <a:bodyPr>
            <a:normAutofit/>
          </a:bodyPr>
          <a:lstStyle/>
          <a:p>
            <a:r>
              <a:rPr lang="it-IT" sz="3600" dirty="0" err="1"/>
              <a:t>Results</a:t>
            </a:r>
            <a:endParaRPr lang="it-IT" sz="3600" dirty="0"/>
          </a:p>
        </p:txBody>
      </p:sp>
      <p:pic>
        <p:nvPicPr>
          <p:cNvPr id="5" name="Segnaposto contenuto 4">
            <a:extLst>
              <a:ext uri="{FF2B5EF4-FFF2-40B4-BE49-F238E27FC236}">
                <a16:creationId xmlns:a16="http://schemas.microsoft.com/office/drawing/2014/main" id="{58E5E5AB-2AAD-74A8-7BA4-6857FA39B229}"/>
              </a:ext>
            </a:extLst>
          </p:cNvPr>
          <p:cNvPicPr>
            <a:picLocks noGrp="1" noChangeAspect="1"/>
          </p:cNvPicPr>
          <p:nvPr>
            <p:ph idx="1"/>
          </p:nvPr>
        </p:nvPicPr>
        <p:blipFill>
          <a:blip r:embed="rId3"/>
          <a:srcRect/>
          <a:stretch/>
        </p:blipFill>
        <p:spPr>
          <a:xfrm>
            <a:off x="181064" y="1191873"/>
            <a:ext cx="4512089" cy="3008060"/>
          </a:xfrm>
        </p:spPr>
      </p:pic>
      <p:pic>
        <p:nvPicPr>
          <p:cNvPr id="7" name="Immagine 6">
            <a:extLst>
              <a:ext uri="{FF2B5EF4-FFF2-40B4-BE49-F238E27FC236}">
                <a16:creationId xmlns:a16="http://schemas.microsoft.com/office/drawing/2014/main" id="{6AAAF207-8779-48ED-E386-FB4213152F05}"/>
              </a:ext>
            </a:extLst>
          </p:cNvPr>
          <p:cNvPicPr>
            <a:picLocks noChangeAspect="1"/>
          </p:cNvPicPr>
          <p:nvPr/>
        </p:nvPicPr>
        <p:blipFill>
          <a:blip r:embed="rId4"/>
          <a:srcRect/>
          <a:stretch/>
        </p:blipFill>
        <p:spPr>
          <a:xfrm>
            <a:off x="4572000" y="1191872"/>
            <a:ext cx="4512090" cy="3008060"/>
          </a:xfrm>
          <a:prstGeom prst="rect">
            <a:avLst/>
          </a:prstGeom>
        </p:spPr>
      </p:pic>
      <p:sp>
        <p:nvSpPr>
          <p:cNvPr id="3" name="CasellaDiTesto 2">
            <a:extLst>
              <a:ext uri="{FF2B5EF4-FFF2-40B4-BE49-F238E27FC236}">
                <a16:creationId xmlns:a16="http://schemas.microsoft.com/office/drawing/2014/main" id="{31E47AF3-F212-3150-2865-09660BDD8742}"/>
              </a:ext>
            </a:extLst>
          </p:cNvPr>
          <p:cNvSpPr txBox="1"/>
          <p:nvPr/>
        </p:nvSpPr>
        <p:spPr>
          <a:xfrm>
            <a:off x="288521" y="4445876"/>
            <a:ext cx="843926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Both</a:t>
            </a:r>
            <a:r>
              <a:rPr kumimoji="0" lang="en-US" sz="1800" b="0" i="0" u="none" strike="noStrike" kern="1200" cap="none" spc="0" normalizeH="0" baseline="0" noProof="0" dirty="0">
                <a:ln>
                  <a:noFill/>
                </a:ln>
                <a:solidFill>
                  <a:prstClr val="black"/>
                </a:solidFill>
                <a:effectLst/>
                <a:uLnTx/>
                <a:uFillTx/>
                <a:latin typeface="Calibri"/>
                <a:ea typeface="+mn-ea"/>
                <a:cs typeface="+mn-cs"/>
              </a:rPr>
              <a:t> algorithms achieve </a:t>
            </a:r>
            <a:r>
              <a:rPr kumimoji="0" lang="en-US" sz="1800" b="1" i="0" u="none" strike="noStrike" kern="1200" cap="none" spc="0" normalizeH="0" baseline="0" noProof="0" dirty="0">
                <a:ln>
                  <a:noFill/>
                </a:ln>
                <a:solidFill>
                  <a:prstClr val="black"/>
                </a:solidFill>
                <a:effectLst/>
                <a:uLnTx/>
                <a:uFillTx/>
                <a:latin typeface="Calibri"/>
                <a:ea typeface="+mn-ea"/>
                <a:cs typeface="+mn-cs"/>
              </a:rPr>
              <a:t>sublinear regret</a:t>
            </a:r>
            <a:r>
              <a:rPr kumimoji="0" lang="en-US" sz="1800" b="0" i="0" u="none" strike="noStrike" kern="1200" cap="none" spc="0" normalizeH="0" baseline="0" noProof="0" dirty="0">
                <a:ln>
                  <a:noFill/>
                </a:ln>
                <a:solidFill>
                  <a:prstClr val="black"/>
                </a:solidFill>
                <a:effectLst/>
                <a:uLnTx/>
                <a:uFillTx/>
                <a:latin typeface="Calibri"/>
                <a:ea typeface="+mn-ea"/>
                <a:cs typeface="+mn-cs"/>
              </a:rPr>
              <a:t> relative to their respective baselines, which are based on static policies. In the pricing part, the baseline is the optimal arm in terms of cumulative reward. For the advertising agent, the baseline is the best bid determined by a linear programming solution with budget constraints.</a:t>
            </a: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9867744"/>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3" name="Titolo 1">
            <a:extLst>
              <a:ext uri="{FF2B5EF4-FFF2-40B4-BE49-F238E27FC236}">
                <a16:creationId xmlns:a16="http://schemas.microsoft.com/office/drawing/2014/main" id="{2B407DD6-3DC6-5FB4-B220-4FC5F61CE8A1}"/>
              </a:ext>
            </a:extLst>
          </p:cNvPr>
          <p:cNvSpPr txBox="1">
            <a:spLocks/>
          </p:cNvSpPr>
          <p:nvPr/>
        </p:nvSpPr>
        <p:spPr>
          <a:xfrm>
            <a:off x="622500" y="4849714"/>
            <a:ext cx="7772400" cy="968375"/>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err="1"/>
              <a:t>Requirement</a:t>
            </a:r>
            <a:r>
              <a:rPr lang="it-IT" dirty="0"/>
              <a:t> 3</a:t>
            </a:r>
          </a:p>
        </p:txBody>
      </p:sp>
    </p:spTree>
    <p:extLst>
      <p:ext uri="{BB962C8B-B14F-4D97-AF65-F5344CB8AC3E}">
        <p14:creationId xmlns:p14="http://schemas.microsoft.com/office/powerpoint/2010/main" val="13697164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Environment</a:t>
            </a:r>
          </a:p>
        </p:txBody>
      </p:sp>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ctangle 2">
            <a:extLst>
              <a:ext uri="{FF2B5EF4-FFF2-40B4-BE49-F238E27FC236}">
                <a16:creationId xmlns:a16="http://schemas.microsoft.com/office/drawing/2014/main" id="{B3797892-08DC-351D-2A2B-50A94734377E}"/>
              </a:ext>
            </a:extLst>
          </p:cNvPr>
          <p:cNvSpPr>
            <a:spLocks noChangeArrowheads="1"/>
          </p:cNvSpPr>
          <p:nvPr/>
        </p:nvSpPr>
        <p:spPr bwMode="auto">
          <a:xfrm>
            <a:off x="208141" y="3429000"/>
            <a:ext cx="546714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it-IT" altLang="it-IT" sz="1200" b="1" i="0" u="none" strike="noStrike" cap="none" normalizeH="0" baseline="0" dirty="0">
                <a:ln>
                  <a:noFill/>
                </a:ln>
                <a:solidFill>
                  <a:schemeClr val="tx1"/>
                </a:solidFill>
                <a:effectLst/>
                <a:latin typeface="Arial" panose="020B0604020202020204" pitchFamily="34" charset="0"/>
              </a:rPr>
              <a:t>Key </a:t>
            </a:r>
            <a:r>
              <a:rPr kumimoji="0" lang="it-IT" altLang="it-IT" sz="1200" b="1" i="0" u="none" strike="noStrike" cap="none" normalizeH="0" baseline="0" dirty="0" err="1">
                <a:ln>
                  <a:noFill/>
                </a:ln>
                <a:solidFill>
                  <a:schemeClr val="tx1"/>
                </a:solidFill>
                <a:effectLst/>
                <a:latin typeface="Arial" panose="020B0604020202020204" pitchFamily="34" charset="0"/>
              </a:rPr>
              <a:t>parameters</a:t>
            </a:r>
            <a:r>
              <a:rPr kumimoji="0" lang="it-IT" altLang="it-IT" sz="1200" b="1"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it-IT" altLang="it-IT" sz="1200" b="1"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it-IT" altLang="it-IT" sz="1100" i="1" dirty="0" err="1">
                <a:latin typeface="Arial" panose="020B0604020202020204" pitchFamily="34" charset="0"/>
              </a:rPr>
              <a:t>Number</a:t>
            </a:r>
            <a:r>
              <a:rPr lang="it-IT" altLang="it-IT" sz="1100" i="1" dirty="0">
                <a:latin typeface="Arial" panose="020B0604020202020204" pitchFamily="34" charset="0"/>
              </a:rPr>
              <a:t> of </a:t>
            </a:r>
            <a:r>
              <a:rPr lang="it-IT" altLang="it-IT" sz="1100" i="1" dirty="0" err="1">
                <a:latin typeface="Arial" panose="020B0604020202020204" pitchFamily="34" charset="0"/>
              </a:rPr>
              <a:t>I</a:t>
            </a:r>
            <a:r>
              <a:rPr kumimoji="0" lang="it-IT" altLang="it-IT" sz="1100" i="1" u="none" strike="noStrike" cap="none" normalizeH="0" baseline="0" dirty="0" err="1">
                <a:ln>
                  <a:noFill/>
                </a:ln>
                <a:solidFill>
                  <a:schemeClr val="tx1"/>
                </a:solidFill>
                <a:effectLst/>
                <a:latin typeface="Arial" panose="020B0604020202020204" pitchFamily="34" charset="0"/>
              </a:rPr>
              <a:t>ntervals</a:t>
            </a:r>
            <a:r>
              <a:rPr kumimoji="0" lang="it-IT" altLang="it-IT" sz="1100" i="0" u="none" strike="noStrike" cap="none" normalizeH="0" baseline="0" dirty="0">
                <a:ln>
                  <a:noFill/>
                </a:ln>
                <a:solidFill>
                  <a:schemeClr val="tx1"/>
                </a:solidFill>
                <a:effectLst/>
                <a:latin typeface="Arial" panose="020B0604020202020204" pitchFamily="34" charset="0"/>
              </a:rPr>
              <a:t>: the </a:t>
            </a:r>
            <a:r>
              <a:rPr kumimoji="0" lang="it-IT" altLang="it-IT" sz="1100" i="0" u="none" strike="noStrike" cap="none" normalizeH="0" baseline="0" dirty="0" err="1">
                <a:ln>
                  <a:noFill/>
                </a:ln>
                <a:solidFill>
                  <a:schemeClr val="tx1"/>
                </a:solidFill>
                <a:effectLst/>
                <a:latin typeface="Arial" panose="020B0604020202020204" pitchFamily="34" charset="0"/>
              </a:rPr>
              <a:t>total</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period</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is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divided</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into</a:t>
            </a:r>
            <a:r>
              <a:rPr kumimoji="0" lang="it-IT" altLang="it-IT" sz="1100" i="0" u="none" strike="noStrike" cap="none" normalizeH="0" baseline="0" dirty="0">
                <a:ln>
                  <a:noFill/>
                </a:ln>
                <a:solidFill>
                  <a:schemeClr val="tx1"/>
                </a:solidFill>
                <a:effectLst/>
                <a:latin typeface="Arial" panose="020B0604020202020204" pitchFamily="34" charset="0"/>
              </a:rPr>
              <a:t> 6 </a:t>
            </a:r>
            <a:r>
              <a:rPr kumimoji="0" lang="it-IT" altLang="it-IT" sz="1100" i="0" u="none" strike="noStrike" cap="none" normalizeH="0" baseline="0" dirty="0" err="1">
                <a:ln>
                  <a:noFill/>
                </a:ln>
                <a:solidFill>
                  <a:schemeClr val="tx1"/>
                </a:solidFill>
                <a:effectLst/>
                <a:latin typeface="Arial" panose="020B0604020202020204" pitchFamily="34" charset="0"/>
              </a:rPr>
              <a:t>distinct</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intervals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each</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representing</a:t>
            </a:r>
            <a:r>
              <a:rPr kumimoji="0" lang="it-IT" altLang="it-IT" sz="1100" i="0" u="none" strike="noStrike" cap="none" normalizeH="0" baseline="0" dirty="0">
                <a:ln>
                  <a:noFill/>
                </a:ln>
                <a:solidFill>
                  <a:schemeClr val="tx1"/>
                </a:solidFill>
                <a:effectLst/>
                <a:latin typeface="Arial" panose="020B0604020202020204" pitchFamily="34" charset="0"/>
              </a:rPr>
              <a:t> a </a:t>
            </a:r>
            <a:r>
              <a:rPr kumimoji="0" lang="it-IT" altLang="it-IT" sz="1100" i="0" u="none" strike="noStrike" cap="none" normalizeH="0" baseline="0" dirty="0" err="1">
                <a:ln>
                  <a:noFill/>
                </a:ln>
                <a:solidFill>
                  <a:schemeClr val="tx1"/>
                </a:solidFill>
                <a:effectLst/>
                <a:latin typeface="Arial" panose="020B0604020202020204" pitchFamily="34" charset="0"/>
              </a:rPr>
              <a:t>phase</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where</a:t>
            </a:r>
            <a:r>
              <a:rPr kumimoji="0" lang="it-IT" altLang="it-IT" sz="1100" i="0" u="none" strike="noStrike" cap="none" normalizeH="0" baseline="0" dirty="0">
                <a:ln>
                  <a:noFill/>
                </a:ln>
                <a:solidFill>
                  <a:schemeClr val="tx1"/>
                </a:solidFill>
                <a:effectLst/>
                <a:latin typeface="Arial" panose="020B0604020202020204" pitchFamily="34" charset="0"/>
              </a:rPr>
              <a:t> the demand curve can </a:t>
            </a:r>
            <a:r>
              <a:rPr kumimoji="0" lang="it-IT" altLang="it-IT" sz="1100" i="0" u="none" strike="noStrike" cap="none" normalizeH="0" baseline="0" dirty="0" err="1">
                <a:ln>
                  <a:noFill/>
                </a:ln>
                <a:solidFill>
                  <a:schemeClr val="tx1"/>
                </a:solidFill>
                <a:effectLst/>
                <a:latin typeface="Arial" panose="020B0604020202020204" pitchFamily="34" charset="0"/>
              </a:rPr>
              <a:t>change</a:t>
            </a:r>
            <a:r>
              <a:rPr kumimoji="0" lang="it-IT" altLang="it-IT" sz="1100"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it-IT" altLang="it-IT" sz="110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err="1">
                <a:ln>
                  <a:noFill/>
                </a:ln>
                <a:solidFill>
                  <a:schemeClr val="tx1"/>
                </a:solidFill>
                <a:effectLst/>
                <a:latin typeface="Arial" panose="020B0604020202020204" pitchFamily="34" charset="0"/>
              </a:rPr>
              <a:t>Number</a:t>
            </a:r>
            <a:r>
              <a:rPr kumimoji="0" lang="it-IT" altLang="it-IT" sz="1100" i="1" u="none" strike="noStrike" cap="none" normalizeH="0" baseline="0" dirty="0">
                <a:ln>
                  <a:noFill/>
                </a:ln>
                <a:solidFill>
                  <a:schemeClr val="tx1"/>
                </a:solidFill>
                <a:effectLst/>
                <a:latin typeface="Arial" panose="020B0604020202020204" pitchFamily="34" charset="0"/>
              </a:rPr>
              <a:t> of Days</a:t>
            </a:r>
            <a:r>
              <a:rPr kumimoji="0" lang="it-IT" altLang="it-IT" sz="1100" i="0" u="none" strike="noStrike" cap="none" normalizeH="0" baseline="0" dirty="0">
                <a:ln>
                  <a:noFill/>
                </a:ln>
                <a:solidFill>
                  <a:schemeClr val="tx1"/>
                </a:solidFill>
                <a:effectLst/>
                <a:latin typeface="Arial" panose="020B0604020202020204" pitchFamily="34" charset="0"/>
              </a:rPr>
              <a:t>: the </a:t>
            </a:r>
            <a:r>
              <a:rPr kumimoji="0" lang="it-IT" altLang="it-IT" sz="1100" i="0" u="none" strike="noStrike" cap="none" normalizeH="0" baseline="0" dirty="0" err="1">
                <a:ln>
                  <a:noFill/>
                </a:ln>
                <a:solidFill>
                  <a:schemeClr val="tx1"/>
                </a:solidFill>
                <a:effectLst/>
                <a:latin typeface="Arial" panose="020B0604020202020204" pitchFamily="34" charset="0"/>
              </a:rPr>
              <a:t>simulation</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runs</a:t>
            </a:r>
            <a:r>
              <a:rPr kumimoji="0" lang="it-IT" altLang="it-IT" sz="1100" i="0" u="none" strike="noStrike" cap="none" normalizeH="0" baseline="0" dirty="0">
                <a:ln>
                  <a:noFill/>
                </a:ln>
                <a:solidFill>
                  <a:schemeClr val="tx1"/>
                </a:solidFill>
                <a:effectLst/>
                <a:latin typeface="Arial" panose="020B0604020202020204" pitchFamily="34" charset="0"/>
              </a:rPr>
              <a:t> over 10,000 days, in </a:t>
            </a:r>
            <a:r>
              <a:rPr kumimoji="0" lang="it-IT" altLang="it-IT" sz="1100" i="0" u="none" strike="noStrike" cap="none" normalizeH="0" baseline="0" dirty="0" err="1">
                <a:ln>
                  <a:noFill/>
                </a:ln>
                <a:solidFill>
                  <a:schemeClr val="tx1"/>
                </a:solidFill>
                <a:effectLst/>
                <a:latin typeface="Arial" panose="020B0604020202020204" pitchFamily="34" charset="0"/>
              </a:rPr>
              <a:t>order</a:t>
            </a:r>
            <a:r>
              <a:rPr kumimoji="0" lang="it-IT" altLang="it-IT" sz="1100" i="0" u="none" strike="noStrike" cap="none" normalizeH="0" baseline="0" dirty="0">
                <a:ln>
                  <a:noFill/>
                </a:ln>
                <a:solidFill>
                  <a:schemeClr val="tx1"/>
                </a:solidFill>
                <a:effectLst/>
                <a:latin typeface="Arial" panose="020B0604020202020204" pitchFamily="34" charset="0"/>
              </a:rPr>
              <a:t> to </a:t>
            </a:r>
            <a:r>
              <a:rPr kumimoji="0" lang="it-IT" altLang="it-IT" sz="1100" i="0" u="none" strike="noStrike" cap="none" normalizeH="0" baseline="0" dirty="0" err="1">
                <a:ln>
                  <a:noFill/>
                </a:ln>
                <a:solidFill>
                  <a:schemeClr val="tx1"/>
                </a:solidFill>
                <a:effectLst/>
                <a:latin typeface="Arial" panose="020B0604020202020204" pitchFamily="34" charset="0"/>
              </a:rPr>
              <a:t>observe</a:t>
            </a:r>
            <a:r>
              <a:rPr kumimoji="0" lang="it-IT" altLang="it-IT" sz="1100" i="0" u="none" strike="noStrike" cap="none" normalizeH="0" baseline="0" dirty="0">
                <a:ln>
                  <a:noFill/>
                </a:ln>
                <a:solidFill>
                  <a:schemeClr val="tx1"/>
                </a:solidFill>
                <a:effectLst/>
                <a:latin typeface="Arial" panose="020B0604020202020204" pitchFamily="34" charset="0"/>
              </a:rPr>
              <a:t> the performance of </a:t>
            </a:r>
            <a:r>
              <a:rPr kumimoji="0" lang="it-IT" altLang="it-IT" sz="1100" i="0" u="none" strike="noStrike" cap="none" normalizeH="0" baseline="0" dirty="0" err="1">
                <a:ln>
                  <a:noFill/>
                </a:ln>
                <a:solidFill>
                  <a:schemeClr val="tx1"/>
                </a:solidFill>
                <a:effectLst/>
                <a:latin typeface="Arial" panose="020B0604020202020204" pitchFamily="34" charset="0"/>
              </a:rPr>
              <a:t>various</a:t>
            </a:r>
            <a:r>
              <a:rPr kumimoji="0" lang="it-IT" altLang="it-IT" sz="1100" i="0" u="none" strike="noStrike" cap="none" normalizeH="0" baseline="0" dirty="0">
                <a:ln>
                  <a:noFill/>
                </a:ln>
                <a:solidFill>
                  <a:schemeClr val="tx1"/>
                </a:solidFill>
                <a:effectLst/>
                <a:latin typeface="Arial" panose="020B0604020202020204" pitchFamily="34" charset="0"/>
              </a:rPr>
              <a:t> pricing strategies over a long time.</a:t>
            </a:r>
          </a:p>
          <a:p>
            <a:pPr marR="0" lvl="0" algn="just" defTabSz="914400" rtl="0" eaLnBrk="0" fontAlgn="base" latinLnBrk="0" hangingPunct="0">
              <a:lnSpc>
                <a:spcPct val="100000"/>
              </a:lnSpc>
              <a:spcBef>
                <a:spcPct val="0"/>
              </a:spcBef>
              <a:spcAft>
                <a:spcPct val="0"/>
              </a:spcAft>
              <a:buClrTx/>
              <a:buSzTx/>
              <a:tabLst/>
            </a:pPr>
            <a:endParaRPr kumimoji="0" lang="it-IT" altLang="it-IT" sz="110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a:ln>
                  <a:noFill/>
                </a:ln>
                <a:solidFill>
                  <a:schemeClr val="tx1"/>
                </a:solidFill>
                <a:effectLst/>
                <a:latin typeface="Arial" panose="020B0604020202020204" pitchFamily="34" charset="0"/>
              </a:rPr>
              <a:t>Days per </a:t>
            </a:r>
            <a:r>
              <a:rPr kumimoji="0" lang="it-IT" altLang="it-IT" sz="1100" i="1" u="none" strike="noStrike" cap="none" normalizeH="0" baseline="0" dirty="0" err="1">
                <a:ln>
                  <a:noFill/>
                </a:ln>
                <a:solidFill>
                  <a:schemeClr val="tx1"/>
                </a:solidFill>
                <a:effectLst/>
                <a:latin typeface="Arial" panose="020B0604020202020204" pitchFamily="34" charset="0"/>
              </a:rPr>
              <a:t>Interval</a:t>
            </a:r>
            <a:r>
              <a:rPr kumimoji="0" lang="it-IT" altLang="it-IT" sz="1100" i="0" u="none" strike="noStrike" cap="none" normalizeH="0" baseline="0" dirty="0">
                <a:ln>
                  <a:noFill/>
                </a:ln>
                <a:solidFill>
                  <a:schemeClr val="tx1"/>
                </a:solidFill>
                <a:effectLst/>
                <a:latin typeface="Arial" panose="020B0604020202020204" pitchFamily="34" charset="0"/>
              </a:rPr>
              <a:t>: the </a:t>
            </a:r>
            <a:r>
              <a:rPr kumimoji="0" lang="it-IT" altLang="it-IT" sz="1100" i="0" u="none" strike="noStrike" cap="none" normalizeH="0" baseline="0" dirty="0" err="1">
                <a:ln>
                  <a:noFill/>
                </a:ln>
                <a:solidFill>
                  <a:schemeClr val="tx1"/>
                </a:solidFill>
                <a:effectLst/>
                <a:latin typeface="Arial" panose="020B0604020202020204" pitchFamily="34" charset="0"/>
              </a:rPr>
              <a:t>total</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number</a:t>
            </a:r>
            <a:r>
              <a:rPr kumimoji="0" lang="it-IT" altLang="it-IT" sz="1100" i="0" u="none" strike="noStrike" cap="none" normalizeH="0" baseline="0" dirty="0">
                <a:ln>
                  <a:noFill/>
                </a:ln>
                <a:solidFill>
                  <a:schemeClr val="tx1"/>
                </a:solidFill>
                <a:effectLst/>
                <a:latin typeface="Arial" panose="020B0604020202020204" pitchFamily="34" charset="0"/>
              </a:rPr>
              <a:t> of days </a:t>
            </a:r>
            <a:r>
              <a:rPr kumimoji="0" lang="it-IT" altLang="it-IT" sz="1100" i="0" u="none" strike="noStrike" cap="none" normalizeH="0" baseline="0" dirty="0" err="1">
                <a:ln>
                  <a:noFill/>
                </a:ln>
                <a:solidFill>
                  <a:schemeClr val="tx1"/>
                </a:solidFill>
                <a:effectLst/>
                <a:latin typeface="Arial" panose="020B0604020202020204" pitchFamily="34" charset="0"/>
              </a:rPr>
              <a:t>is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divided</a:t>
            </a:r>
            <a:r>
              <a:rPr kumimoji="0" lang="it-IT" altLang="it-IT" sz="1100" i="0" u="none" strike="noStrike" cap="none" normalizeH="0" baseline="0" dirty="0">
                <a:ln>
                  <a:noFill/>
                </a:ln>
                <a:solidFill>
                  <a:schemeClr val="tx1"/>
                </a:solidFill>
                <a:effectLst/>
                <a:latin typeface="Arial" panose="020B0604020202020204" pitchFamily="34" charset="0"/>
              </a:rPr>
              <a:t> by the </a:t>
            </a:r>
            <a:r>
              <a:rPr kumimoji="0" lang="it-IT" altLang="it-IT" sz="1100" i="0" u="none" strike="noStrike" cap="none" normalizeH="0" baseline="0" dirty="0" err="1">
                <a:ln>
                  <a:noFill/>
                </a:ln>
                <a:solidFill>
                  <a:schemeClr val="tx1"/>
                </a:solidFill>
                <a:effectLst/>
                <a:latin typeface="Arial" panose="020B0604020202020204" pitchFamily="34" charset="0"/>
              </a:rPr>
              <a:t>number</a:t>
            </a:r>
            <a:r>
              <a:rPr kumimoji="0" lang="it-IT" altLang="it-IT" sz="1100" i="0" u="none" strike="noStrike" cap="none" normalizeH="0" baseline="0" dirty="0">
                <a:ln>
                  <a:noFill/>
                </a:ln>
                <a:solidFill>
                  <a:schemeClr val="tx1"/>
                </a:solidFill>
                <a:effectLst/>
                <a:latin typeface="Arial" panose="020B0604020202020204" pitchFamily="34" charset="0"/>
              </a:rPr>
              <a:t> of </a:t>
            </a:r>
            <a:r>
              <a:rPr kumimoji="0" lang="it-IT" altLang="it-IT" sz="1100" i="0" u="none" strike="noStrike" cap="none" normalizeH="0" baseline="0" dirty="0" err="1">
                <a:ln>
                  <a:noFill/>
                </a:ln>
                <a:solidFill>
                  <a:schemeClr val="tx1"/>
                </a:solidFill>
                <a:effectLst/>
                <a:latin typeface="Arial" panose="020B0604020202020204" pitchFamily="34" charset="0"/>
              </a:rPr>
              <a:t>intervals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This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parameter</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defines</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how</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many</a:t>
            </a:r>
            <a:r>
              <a:rPr kumimoji="0" lang="it-IT" altLang="it-IT" sz="1100" i="0" u="none" strike="noStrike" cap="none" normalizeH="0" baseline="0" dirty="0">
                <a:ln>
                  <a:noFill/>
                </a:ln>
                <a:solidFill>
                  <a:schemeClr val="tx1"/>
                </a:solidFill>
                <a:effectLst/>
                <a:latin typeface="Arial" panose="020B0604020202020204" pitchFamily="34" charset="0"/>
              </a:rPr>
              <a:t> days an </a:t>
            </a:r>
            <a:r>
              <a:rPr kumimoji="0" lang="it-IT" altLang="it-IT" sz="1100" i="0" u="none" strike="noStrike" cap="none" normalizeH="0" baseline="0" dirty="0" err="1">
                <a:ln>
                  <a:noFill/>
                </a:ln>
                <a:solidFill>
                  <a:schemeClr val="tx1"/>
                </a:solidFill>
                <a:effectLst/>
                <a:latin typeface="Arial" panose="020B0604020202020204" pitchFamily="34" charset="0"/>
              </a:rPr>
              <a:t>interval</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lasts</a:t>
            </a:r>
            <a:r>
              <a:rPr kumimoji="0" lang="it-IT" altLang="it-IT" sz="1100"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it-IT" altLang="it-IT" sz="110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a:ln>
                  <a:noFill/>
                </a:ln>
                <a:solidFill>
                  <a:schemeClr val="tx1"/>
                </a:solidFill>
                <a:effectLst/>
                <a:latin typeface="Arial" panose="020B0604020202020204" pitchFamily="34" charset="0"/>
              </a:rPr>
              <a:t>Demand Curve </a:t>
            </a:r>
            <a:r>
              <a:rPr kumimoji="0" lang="it-IT" altLang="it-IT" sz="1100" i="1" u="none" strike="noStrike" cap="none" normalizeH="0" baseline="0" dirty="0" err="1">
                <a:ln>
                  <a:noFill/>
                </a:ln>
                <a:solidFill>
                  <a:schemeClr val="tx1"/>
                </a:solidFill>
                <a:effectLst/>
                <a:latin typeface="Arial" panose="020B0604020202020204" pitchFamily="34" charset="0"/>
              </a:rPr>
              <a:t>Parameters</a:t>
            </a:r>
            <a:r>
              <a:rPr kumimoji="0" lang="it-IT" altLang="it-IT" sz="1100" i="1" u="none" strike="noStrike" cap="none" normalizeH="0" baseline="0" dirty="0">
                <a:ln>
                  <a:noFill/>
                </a:ln>
                <a:solidFill>
                  <a:schemeClr val="tx1"/>
                </a:solidFill>
                <a:effectLst/>
                <a:latin typeface="Arial" panose="020B0604020202020204" pitchFamily="34" charset="0"/>
              </a:rPr>
              <a:t> </a:t>
            </a:r>
            <a:r>
              <a:rPr kumimoji="0" lang="el-GR" altLang="it-IT" sz="1100" i="1" u="none" strike="noStrike" cap="none" normalizeH="0" baseline="0" dirty="0">
                <a:ln>
                  <a:noFill/>
                </a:ln>
                <a:solidFill>
                  <a:schemeClr val="tx1"/>
                </a:solidFill>
                <a:effectLst/>
                <a:latin typeface="Arial" panose="020B0604020202020204" pitchFamily="34" charset="0"/>
              </a:rPr>
              <a:t>β</a:t>
            </a:r>
            <a:r>
              <a:rPr lang="it-IT" altLang="it-IT" sz="1100" dirty="0">
                <a:latin typeface="Arial" panose="020B0604020202020204" pitchFamily="34" charset="0"/>
              </a:rPr>
              <a:t>: </a:t>
            </a:r>
            <a:r>
              <a:rPr lang="en-US" altLang="it-IT" sz="1100" dirty="0">
                <a:latin typeface="Arial" panose="020B0604020202020204" pitchFamily="34" charset="0"/>
              </a:rPr>
              <a:t> A range of values, from -5 to +5, is used to control the behavior of the demand curve across different price intervals.</a:t>
            </a:r>
          </a:p>
          <a:p>
            <a:pPr marR="0" lvl="0" algn="just" defTabSz="914400" rtl="0" eaLnBrk="0" fontAlgn="base" latinLnBrk="0" hangingPunct="0">
              <a:lnSpc>
                <a:spcPct val="100000"/>
              </a:lnSpc>
              <a:spcBef>
                <a:spcPct val="0"/>
              </a:spcBef>
              <a:spcAft>
                <a:spcPct val="0"/>
              </a:spcAft>
              <a:buClrTx/>
              <a:buSzTx/>
              <a:tabLst/>
            </a:pPr>
            <a:endParaRPr lang="en-US" altLang="it-IT" sz="1100"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100" i="1" u="none" strike="noStrike" cap="none" normalizeH="0" baseline="0" dirty="0">
                <a:ln>
                  <a:noFill/>
                </a:ln>
                <a:solidFill>
                  <a:schemeClr val="tx1"/>
                </a:solidFill>
                <a:effectLst/>
                <a:latin typeface="Arial" panose="020B0604020202020204" pitchFamily="34" charset="0"/>
              </a:rPr>
              <a:t>Prices</a:t>
            </a:r>
            <a:r>
              <a:rPr kumimoji="0" lang="it-IT" altLang="it-IT" sz="1100" i="0" u="none" strike="noStrike" cap="none" normalizeH="0" baseline="0" dirty="0">
                <a:ln>
                  <a:noFill/>
                </a:ln>
                <a:solidFill>
                  <a:schemeClr val="tx1"/>
                </a:solidFill>
                <a:effectLst/>
                <a:latin typeface="Arial" panose="020B0604020202020204" pitchFamily="34" charset="0"/>
              </a:rPr>
              <a:t>: prices range from 0 to 1, with a </a:t>
            </a:r>
            <a:r>
              <a:rPr kumimoji="0" lang="it-IT" altLang="it-IT" sz="1100" i="0" u="none" strike="noStrike" cap="none" normalizeH="0" baseline="0" dirty="0" err="1">
                <a:ln>
                  <a:noFill/>
                </a:ln>
                <a:solidFill>
                  <a:schemeClr val="tx1"/>
                </a:solidFill>
                <a:effectLst/>
                <a:latin typeface="Arial" panose="020B0604020202020204" pitchFamily="34" charset="0"/>
              </a:rPr>
              <a:t>detailed</a:t>
            </a:r>
            <a:r>
              <a:rPr kumimoji="0" lang="it-IT" altLang="it-IT" sz="1100" i="0" u="none" strike="noStrike" cap="none" normalizeH="0" baseline="0" dirty="0">
                <a:ln>
                  <a:noFill/>
                </a:ln>
                <a:solidFill>
                  <a:schemeClr val="tx1"/>
                </a:solidFill>
                <a:effectLst/>
                <a:latin typeface="Arial" panose="020B0604020202020204" pitchFamily="34" charset="0"/>
              </a:rPr>
              <a:t> range of 100 points to </a:t>
            </a:r>
            <a:r>
              <a:rPr kumimoji="0" lang="it-IT" altLang="it-IT" sz="1100" i="0" u="none" strike="noStrike" cap="none" normalizeH="0" baseline="0" dirty="0" err="1">
                <a:ln>
                  <a:noFill/>
                </a:ln>
                <a:solidFill>
                  <a:schemeClr val="tx1"/>
                </a:solidFill>
                <a:effectLst/>
                <a:latin typeface="Arial" panose="020B0604020202020204" pitchFamily="34" charset="0"/>
              </a:rPr>
              <a:t>evaluate</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how</a:t>
            </a:r>
            <a:r>
              <a:rPr kumimoji="0" lang="it-IT" altLang="it-IT" sz="1100" i="0" u="none" strike="noStrike" cap="none" normalizeH="0" baseline="0" dirty="0">
                <a:ln>
                  <a:noFill/>
                </a:ln>
                <a:solidFill>
                  <a:schemeClr val="tx1"/>
                </a:solidFill>
                <a:effectLst/>
                <a:latin typeface="Arial" panose="020B0604020202020204" pitchFamily="34" charset="0"/>
              </a:rPr>
              <a:t> </a:t>
            </a:r>
            <a:r>
              <a:rPr kumimoji="0" lang="it-IT" altLang="it-IT" sz="1100" i="0" u="none" strike="noStrike" cap="none" normalizeH="0" baseline="0" dirty="0" err="1">
                <a:ln>
                  <a:noFill/>
                </a:ln>
                <a:solidFill>
                  <a:schemeClr val="tx1"/>
                </a:solidFill>
                <a:effectLst/>
                <a:latin typeface="Arial" panose="020B0604020202020204" pitchFamily="34" charset="0"/>
              </a:rPr>
              <a:t>different</a:t>
            </a:r>
            <a:r>
              <a:rPr kumimoji="0" lang="it-IT" altLang="it-IT" sz="1100" i="0" u="none" strike="noStrike" cap="none" normalizeH="0" baseline="0" dirty="0">
                <a:ln>
                  <a:noFill/>
                </a:ln>
                <a:solidFill>
                  <a:schemeClr val="tx1"/>
                </a:solidFill>
                <a:effectLst/>
                <a:latin typeface="Arial" panose="020B0604020202020204" pitchFamily="34" charset="0"/>
              </a:rPr>
              <a:t> price </a:t>
            </a:r>
            <a:r>
              <a:rPr kumimoji="0" lang="it-IT" altLang="it-IT" sz="1100" i="0" u="none" strike="noStrike" cap="none" normalizeH="0" baseline="0" dirty="0" err="1">
                <a:ln>
                  <a:noFill/>
                </a:ln>
                <a:solidFill>
                  <a:schemeClr val="tx1"/>
                </a:solidFill>
                <a:effectLst/>
                <a:latin typeface="Arial" panose="020B0604020202020204" pitchFamily="34" charset="0"/>
              </a:rPr>
              <a:t>levels</a:t>
            </a:r>
            <a:r>
              <a:rPr kumimoji="0" lang="it-IT" altLang="it-IT" sz="1100" i="0" u="none" strike="noStrike" cap="none" normalizeH="0" baseline="0" dirty="0">
                <a:ln>
                  <a:noFill/>
                </a:ln>
                <a:solidFill>
                  <a:schemeClr val="tx1"/>
                </a:solidFill>
                <a:effectLst/>
                <a:latin typeface="Arial" panose="020B0604020202020204" pitchFamily="34" charset="0"/>
              </a:rPr>
              <a:t> impact the </a:t>
            </a:r>
            <a:r>
              <a:rPr kumimoji="0" lang="it-IT" altLang="it-IT" sz="1100" i="0" u="none" strike="noStrike" cap="none" normalizeH="0" baseline="0" dirty="0" err="1">
                <a:ln>
                  <a:noFill/>
                </a:ln>
                <a:solidFill>
                  <a:schemeClr val="tx1"/>
                </a:solidFill>
                <a:effectLst/>
                <a:latin typeface="Arial" panose="020B0604020202020204" pitchFamily="34" charset="0"/>
              </a:rPr>
              <a:t>likelihood</a:t>
            </a:r>
            <a:r>
              <a:rPr kumimoji="0" lang="it-IT" altLang="it-IT" sz="1100" i="0" u="none" strike="noStrike" cap="none" normalizeH="0" baseline="0" dirty="0">
                <a:ln>
                  <a:noFill/>
                </a:ln>
                <a:solidFill>
                  <a:schemeClr val="tx1"/>
                </a:solidFill>
                <a:effectLst/>
                <a:latin typeface="Arial" panose="020B0604020202020204" pitchFamily="34" charset="0"/>
              </a:rPr>
              <a:t> of </a:t>
            </a:r>
            <a:r>
              <a:rPr kumimoji="0" lang="it-IT" altLang="it-IT" sz="1100" i="0" u="none" strike="noStrike" cap="none" normalizeH="0" baseline="0" dirty="0" err="1">
                <a:ln>
                  <a:noFill/>
                </a:ln>
                <a:solidFill>
                  <a:schemeClr val="tx1"/>
                </a:solidFill>
                <a:effectLst/>
                <a:latin typeface="Arial" panose="020B0604020202020204" pitchFamily="34" charset="0"/>
              </a:rPr>
              <a:t>purchases</a:t>
            </a:r>
            <a:r>
              <a:rPr kumimoji="0" lang="it-IT" altLang="it-IT" sz="11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C64A3191-F3E1-C07D-B651-F83A92651F27}"/>
              </a:ext>
            </a:extLst>
          </p:cNvPr>
          <p:cNvSpPr/>
          <p:nvPr/>
        </p:nvSpPr>
        <p:spPr>
          <a:xfrm>
            <a:off x="0" y="877581"/>
            <a:ext cx="9144000" cy="4092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Picture 4">
            <a:extLst>
              <a:ext uri="{FF2B5EF4-FFF2-40B4-BE49-F238E27FC236}">
                <a16:creationId xmlns:a16="http://schemas.microsoft.com/office/drawing/2014/main" id="{1548CD32-780C-14AB-9B62-95989EF5874B}"/>
              </a:ext>
            </a:extLst>
          </p:cNvPr>
          <p:cNvPicPr>
            <a:picLocks noChangeAspect="1"/>
          </p:cNvPicPr>
          <p:nvPr/>
        </p:nvPicPr>
        <p:blipFill>
          <a:blip r:embed="rId3"/>
          <a:stretch>
            <a:fillRect/>
          </a:stretch>
        </p:blipFill>
        <p:spPr>
          <a:xfrm>
            <a:off x="5650755" y="967934"/>
            <a:ext cx="3381847" cy="5349351"/>
          </a:xfrm>
          <a:prstGeom prst="rect">
            <a:avLst/>
          </a:prstGeom>
        </p:spPr>
      </p:pic>
      <p:sp>
        <p:nvSpPr>
          <p:cNvPr id="4" name="Rectangle 2">
            <a:extLst>
              <a:ext uri="{FF2B5EF4-FFF2-40B4-BE49-F238E27FC236}">
                <a16:creationId xmlns:a16="http://schemas.microsoft.com/office/drawing/2014/main" id="{52B40826-9307-4689-B970-93A45F4D22BE}"/>
              </a:ext>
            </a:extLst>
          </p:cNvPr>
          <p:cNvSpPr>
            <a:spLocks noGrp="1" noChangeArrowheads="1"/>
          </p:cNvSpPr>
          <p:nvPr>
            <p:ph idx="1"/>
          </p:nvPr>
        </p:nvSpPr>
        <p:spPr bwMode="auto">
          <a:xfrm>
            <a:off x="259317" y="877581"/>
            <a:ext cx="5364789" cy="256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dirty="0">
                <a:latin typeface="Arial" panose="020B0604020202020204" pitchFamily="34" charset="0"/>
                <a:cs typeface="Arial" panose="020B0604020202020204" pitchFamily="34" charset="0"/>
              </a:rPr>
              <a:t>The focus is on developing a pricing strategy in a non-stationary environment where the demand curve is influenced by random noise and variance. The total duration is divided into distinct intervals and the demand curve changes to reflect market dynamics.</a:t>
            </a:r>
          </a:p>
          <a:p>
            <a:pPr algn="just"/>
            <a:r>
              <a:rPr lang="en-US" sz="1100" dirty="0">
                <a:latin typeface="Arial" panose="020B0604020202020204" pitchFamily="34" charset="0"/>
                <a:cs typeface="Arial" panose="020B0604020202020204" pitchFamily="34" charset="0"/>
              </a:rPr>
              <a:t>Uncertainty in customers’ behavior is modeled within each interval adding a Gaussian noise to the demand curve.</a:t>
            </a:r>
          </a:p>
          <a:p>
            <a:pPr algn="just"/>
            <a:r>
              <a:rPr lang="en-US" sz="1100" dirty="0">
                <a:latin typeface="Arial" panose="020B0604020202020204" pitchFamily="34" charset="0"/>
                <a:cs typeface="Arial" panose="020B0604020202020204" pitchFamily="34" charset="0"/>
              </a:rPr>
              <a:t>In each interval, the demand curve shifts based on a variance parameter. This variance controls how much the underlying parameter beta changes between intervals, thereby influencing the degree of change in the demand curve. Essentially, the variance determines both the rate and extent of beta's fluctuations, which in turn affects how significantly the demand curve evolves over time.</a:t>
            </a:r>
          </a:p>
          <a:p>
            <a:pPr algn="just"/>
            <a:r>
              <a:rPr lang="en-US" sz="1100" dirty="0">
                <a:latin typeface="Arial" panose="020B0604020202020204" pitchFamily="34" charset="0"/>
                <a:cs typeface="Arial" panose="020B0604020202020204" pitchFamily="34" charset="0"/>
              </a:rPr>
              <a:t>During each interval, the adjusted demand curve dictates the number of buyers at each price point. This approach aims to simulate a real-world scenarios where market conditions are unpredictable and continuously evolving.</a:t>
            </a:r>
          </a:p>
        </p:txBody>
      </p:sp>
    </p:spTree>
    <p:extLst>
      <p:ext uri="{BB962C8B-B14F-4D97-AF65-F5344CB8AC3E}">
        <p14:creationId xmlns:p14="http://schemas.microsoft.com/office/powerpoint/2010/main" val="3643172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Agents</a:t>
            </a:r>
          </a:p>
        </p:txBody>
      </p:sp>
      <p:sp>
        <p:nvSpPr>
          <p:cNvPr id="6" name="Content Placeholder 5">
            <a:extLst>
              <a:ext uri="{FF2B5EF4-FFF2-40B4-BE49-F238E27FC236}">
                <a16:creationId xmlns:a16="http://schemas.microsoft.com/office/drawing/2014/main" id="{C0A17EE6-653B-549E-CBA9-BB98F9AA0F6E}"/>
              </a:ext>
            </a:extLst>
          </p:cNvPr>
          <p:cNvSpPr>
            <a:spLocks noGrp="1"/>
          </p:cNvSpPr>
          <p:nvPr>
            <p:ph idx="1"/>
          </p:nvPr>
        </p:nvSpPr>
        <p:spPr>
          <a:xfrm>
            <a:off x="327945" y="2037093"/>
            <a:ext cx="2657876" cy="3972561"/>
          </a:xfrm>
        </p:spPr>
        <p:txBody>
          <a:bodyPr>
            <a:normAutofit/>
          </a:bodyPr>
          <a:lstStyle/>
          <a:p>
            <a:pPr algn="ctr"/>
            <a:r>
              <a:rPr lang="it-IT" sz="1800" dirty="0"/>
              <a:t>UCB1</a:t>
            </a:r>
          </a:p>
          <a:p>
            <a:endParaRPr lang="it-IT" sz="1200" dirty="0"/>
          </a:p>
          <a:p>
            <a:r>
              <a:rPr lang="en-US" sz="1200" dirty="0"/>
              <a:t>The UCB1 (Upper Confidence Bound 1) algorithm generally addresses the multi-armed bandit problem in stochastic settings.</a:t>
            </a:r>
          </a:p>
          <a:p>
            <a:r>
              <a:rPr lang="en-US" sz="1200" dirty="0"/>
              <a:t>It is included here for comparison, as it is expected to underperform in non-stationary environments.</a:t>
            </a:r>
            <a:endParaRPr lang="it-IT" sz="1600" dirty="0"/>
          </a:p>
        </p:txBody>
      </p:sp>
      <p:sp>
        <p:nvSpPr>
          <p:cNvPr id="7" name="TextBox 6">
            <a:extLst>
              <a:ext uri="{FF2B5EF4-FFF2-40B4-BE49-F238E27FC236}">
                <a16:creationId xmlns:a16="http://schemas.microsoft.com/office/drawing/2014/main" id="{8FFD5C9C-8218-D18A-2F14-250ABD10CFA5}"/>
              </a:ext>
            </a:extLst>
          </p:cNvPr>
          <p:cNvSpPr txBox="1"/>
          <p:nvPr/>
        </p:nvSpPr>
        <p:spPr>
          <a:xfrm>
            <a:off x="288521" y="1365012"/>
            <a:ext cx="8581044"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Three agents were implemented to address non-stationarity, enabling a comparative analysis of different strategies for handling the pricing problem.</a:t>
            </a:r>
            <a:endParaRPr lang="it-IT" sz="1200" dirty="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C4927659-F674-82B6-163E-FCD0FEC6768A}"/>
              </a:ext>
            </a:extLst>
          </p:cNvPr>
          <p:cNvCxnSpPr/>
          <p:nvPr/>
        </p:nvCxnSpPr>
        <p:spPr>
          <a:xfrm>
            <a:off x="3049962" y="1981200"/>
            <a:ext cx="0" cy="4144963"/>
          </a:xfrm>
          <a:prstGeom prst="line">
            <a:avLst/>
          </a:prstGeom>
          <a:ln>
            <a:solidFill>
              <a:srgbClr val="728FA5"/>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891DA05-3884-17C2-01A4-2DCBE0543CF5}"/>
              </a:ext>
            </a:extLst>
          </p:cNvPr>
          <p:cNvCxnSpPr>
            <a:cxnSpLocks/>
          </p:cNvCxnSpPr>
          <p:nvPr/>
        </p:nvCxnSpPr>
        <p:spPr>
          <a:xfrm>
            <a:off x="6085842" y="2031999"/>
            <a:ext cx="0" cy="4094164"/>
          </a:xfrm>
          <a:prstGeom prst="line">
            <a:avLst/>
          </a:prstGeom>
          <a:ln>
            <a:solidFill>
              <a:srgbClr val="728FA5"/>
            </a:solidFill>
          </a:ln>
        </p:spPr>
        <p:style>
          <a:lnRef idx="2">
            <a:schemeClr val="accent1"/>
          </a:lnRef>
          <a:fillRef idx="0">
            <a:schemeClr val="accent1"/>
          </a:fillRef>
          <a:effectRef idx="1">
            <a:schemeClr val="accent1"/>
          </a:effectRef>
          <a:fontRef idx="minor">
            <a:schemeClr val="tx1"/>
          </a:fontRef>
        </p:style>
      </p:cxnSp>
      <p:sp>
        <p:nvSpPr>
          <p:cNvPr id="24" name="Content Placeholder 5">
            <a:extLst>
              <a:ext uri="{FF2B5EF4-FFF2-40B4-BE49-F238E27FC236}">
                <a16:creationId xmlns:a16="http://schemas.microsoft.com/office/drawing/2014/main" id="{2A62BBEC-583E-384B-86FB-5FAB34F53508}"/>
              </a:ext>
            </a:extLst>
          </p:cNvPr>
          <p:cNvSpPr txBox="1">
            <a:spLocks/>
          </p:cNvSpPr>
          <p:nvPr/>
        </p:nvSpPr>
        <p:spPr>
          <a:xfrm>
            <a:off x="3342168" y="2035395"/>
            <a:ext cx="2657876" cy="315976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800" dirty="0"/>
              <a:t>Sliding Window UCB1</a:t>
            </a:r>
          </a:p>
          <a:p>
            <a:endParaRPr lang="en-US" sz="1200" dirty="0"/>
          </a:p>
          <a:p>
            <a:r>
              <a:rPr lang="en-US" sz="1200" dirty="0"/>
              <a:t>The Sliding Window UCB1 agent manages non-stationarity by focusing on a fixed-size window of W recent observations.</a:t>
            </a:r>
          </a:p>
        </p:txBody>
      </p:sp>
      <p:sp>
        <p:nvSpPr>
          <p:cNvPr id="25" name="Content Placeholder 5">
            <a:extLst>
              <a:ext uri="{FF2B5EF4-FFF2-40B4-BE49-F238E27FC236}">
                <a16:creationId xmlns:a16="http://schemas.microsoft.com/office/drawing/2014/main" id="{102BEFAB-E730-9BE8-6869-B4C60A233215}"/>
              </a:ext>
            </a:extLst>
          </p:cNvPr>
          <p:cNvSpPr txBox="1">
            <a:spLocks/>
          </p:cNvSpPr>
          <p:nvPr/>
        </p:nvSpPr>
        <p:spPr>
          <a:xfrm>
            <a:off x="6211689" y="2035395"/>
            <a:ext cx="2657876" cy="285464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800" dirty="0"/>
              <a:t>CUSUM UCB1</a:t>
            </a:r>
          </a:p>
          <a:p>
            <a:endParaRPr lang="en-US" sz="1200" dirty="0"/>
          </a:p>
          <a:p>
            <a:r>
              <a:rPr lang="en-US" sz="1200" dirty="0"/>
              <a:t>The CUSUM UCB1 agent builds on UCB1 by adding change detection to adapt to shifts in the environment. CUSUM operates in two phases:</a:t>
            </a:r>
          </a:p>
          <a:p>
            <a:pPr marL="285750" indent="-285750">
              <a:buFont typeface="Arial" panose="020B0604020202020204" pitchFamily="34" charset="0"/>
              <a:buChar char="•"/>
            </a:pPr>
            <a:r>
              <a:rPr lang="en-US" sz="1200" dirty="0"/>
              <a:t>Estimation</a:t>
            </a:r>
          </a:p>
          <a:p>
            <a:pPr marL="285750" indent="-285750">
              <a:buFont typeface="Arial" panose="020B0604020202020204" pitchFamily="34" charset="0"/>
              <a:buChar char="•"/>
            </a:pPr>
            <a:r>
              <a:rPr lang="en-US" sz="1200" dirty="0"/>
              <a:t>Detection </a:t>
            </a:r>
            <a:endParaRPr lang="it-IT" sz="1600" dirty="0"/>
          </a:p>
        </p:txBody>
      </p:sp>
      <p:pic>
        <p:nvPicPr>
          <p:cNvPr id="29" name="Picture 28">
            <a:extLst>
              <a:ext uri="{FF2B5EF4-FFF2-40B4-BE49-F238E27FC236}">
                <a16:creationId xmlns:a16="http://schemas.microsoft.com/office/drawing/2014/main" id="{32C9BC12-4B82-62D2-ED01-C9E2997EB099}"/>
              </a:ext>
            </a:extLst>
          </p:cNvPr>
          <p:cNvPicPr>
            <a:picLocks noChangeAspect="1"/>
          </p:cNvPicPr>
          <p:nvPr/>
        </p:nvPicPr>
        <p:blipFill>
          <a:blip r:embed="rId2"/>
          <a:stretch>
            <a:fillRect/>
          </a:stretch>
        </p:blipFill>
        <p:spPr>
          <a:xfrm>
            <a:off x="46120" y="6176962"/>
            <a:ext cx="3381847" cy="676369"/>
          </a:xfrm>
          <a:prstGeom prst="rect">
            <a:avLst/>
          </a:prstGeom>
        </p:spPr>
      </p:pic>
      <p:pic>
        <p:nvPicPr>
          <p:cNvPr id="4" name="Picture 3">
            <a:extLst>
              <a:ext uri="{FF2B5EF4-FFF2-40B4-BE49-F238E27FC236}">
                <a16:creationId xmlns:a16="http://schemas.microsoft.com/office/drawing/2014/main" id="{379F135D-71CA-A126-FBBD-8F69EBB9657A}"/>
              </a:ext>
            </a:extLst>
          </p:cNvPr>
          <p:cNvPicPr>
            <a:picLocks noChangeAspect="1"/>
          </p:cNvPicPr>
          <p:nvPr/>
        </p:nvPicPr>
        <p:blipFill>
          <a:blip r:embed="rId3"/>
          <a:stretch>
            <a:fillRect/>
          </a:stretch>
        </p:blipFill>
        <p:spPr>
          <a:xfrm>
            <a:off x="289058" y="4053681"/>
            <a:ext cx="2551197" cy="1985725"/>
          </a:xfrm>
          <a:prstGeom prst="rect">
            <a:avLst/>
          </a:prstGeom>
        </p:spPr>
      </p:pic>
      <p:pic>
        <p:nvPicPr>
          <p:cNvPr id="8" name="Picture 7">
            <a:extLst>
              <a:ext uri="{FF2B5EF4-FFF2-40B4-BE49-F238E27FC236}">
                <a16:creationId xmlns:a16="http://schemas.microsoft.com/office/drawing/2014/main" id="{241181B9-61F1-44DC-D8EB-BE73F6A4758A}"/>
              </a:ext>
            </a:extLst>
          </p:cNvPr>
          <p:cNvPicPr>
            <a:picLocks noChangeAspect="1"/>
          </p:cNvPicPr>
          <p:nvPr/>
        </p:nvPicPr>
        <p:blipFill>
          <a:blip r:embed="rId4"/>
          <a:stretch>
            <a:fillRect/>
          </a:stretch>
        </p:blipFill>
        <p:spPr>
          <a:xfrm>
            <a:off x="6257440" y="4093224"/>
            <a:ext cx="2485550" cy="1971899"/>
          </a:xfrm>
          <a:prstGeom prst="rect">
            <a:avLst/>
          </a:prstGeom>
        </p:spPr>
      </p:pic>
      <p:pic>
        <p:nvPicPr>
          <p:cNvPr id="10" name="Picture 9">
            <a:extLst>
              <a:ext uri="{FF2B5EF4-FFF2-40B4-BE49-F238E27FC236}">
                <a16:creationId xmlns:a16="http://schemas.microsoft.com/office/drawing/2014/main" id="{076C6BD0-432C-219B-71F2-EF73CDB004B5}"/>
              </a:ext>
            </a:extLst>
          </p:cNvPr>
          <p:cNvPicPr>
            <a:picLocks noChangeAspect="1"/>
          </p:cNvPicPr>
          <p:nvPr/>
        </p:nvPicPr>
        <p:blipFill>
          <a:blip r:embed="rId5"/>
          <a:stretch>
            <a:fillRect/>
          </a:stretch>
        </p:blipFill>
        <p:spPr>
          <a:xfrm>
            <a:off x="3316413" y="4053681"/>
            <a:ext cx="2502978" cy="1985725"/>
          </a:xfrm>
          <a:prstGeom prst="rect">
            <a:avLst/>
          </a:prstGeom>
        </p:spPr>
      </p:pic>
    </p:spTree>
    <p:extLst>
      <p:ext uri="{BB962C8B-B14F-4D97-AF65-F5344CB8AC3E}">
        <p14:creationId xmlns:p14="http://schemas.microsoft.com/office/powerpoint/2010/main" val="10936301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4" name="Titolo 1">
            <a:extLst>
              <a:ext uri="{FF2B5EF4-FFF2-40B4-BE49-F238E27FC236}">
                <a16:creationId xmlns:a16="http://schemas.microsoft.com/office/drawing/2014/main" id="{948036BE-8AF2-7ED3-E892-1AF2B3E1CD14}"/>
              </a:ext>
            </a:extLst>
          </p:cNvPr>
          <p:cNvSpPr txBox="1">
            <a:spLocks/>
          </p:cNvSpPr>
          <p:nvPr/>
        </p:nvSpPr>
        <p:spPr>
          <a:xfrm>
            <a:off x="272845" y="4790720"/>
            <a:ext cx="8598310" cy="139622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err="1"/>
              <a:t>Requirement</a:t>
            </a:r>
            <a:r>
              <a:rPr lang="it-IT" dirty="0"/>
              <a:t> 1</a:t>
            </a:r>
          </a:p>
          <a:p>
            <a:pPr algn="ctr"/>
            <a:r>
              <a:rPr lang="it-IT" sz="2800" dirty="0" err="1"/>
              <a:t>Stochastic</a:t>
            </a:r>
            <a:r>
              <a:rPr lang="it-IT" sz="2800" dirty="0"/>
              <a:t> Environment</a:t>
            </a:r>
          </a:p>
        </p:txBody>
      </p:sp>
    </p:spTree>
    <p:extLst>
      <p:ext uri="{BB962C8B-B14F-4D97-AF65-F5344CB8AC3E}">
        <p14:creationId xmlns:p14="http://schemas.microsoft.com/office/powerpoint/2010/main" val="39263401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1018582"/>
          </a:xfrm>
        </p:spPr>
        <p:txBody>
          <a:bodyPr>
            <a:normAutofit fontScale="90000"/>
          </a:bodyPr>
          <a:lstStyle/>
          <a:p>
            <a:r>
              <a:rPr lang="it-IT" sz="4000" dirty="0" err="1"/>
              <a:t>Results</a:t>
            </a:r>
            <a:br>
              <a:rPr lang="it-IT" sz="3600" dirty="0"/>
            </a:br>
            <a:r>
              <a:rPr lang="it-IT" dirty="0"/>
              <a:t>Basic Settings</a:t>
            </a:r>
          </a:p>
        </p:txBody>
      </p:sp>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6181631"/>
            <a:ext cx="3381847" cy="676369"/>
          </a:xfrm>
          <a:prstGeom prst="rect">
            <a:avLst/>
          </a:prstGeom>
        </p:spPr>
      </p:pic>
      <p:pic>
        <p:nvPicPr>
          <p:cNvPr id="18" name="Picture 17">
            <a:extLst>
              <a:ext uri="{FF2B5EF4-FFF2-40B4-BE49-F238E27FC236}">
                <a16:creationId xmlns:a16="http://schemas.microsoft.com/office/drawing/2014/main" id="{B24ECB12-4373-B7DF-C4A4-539549D042A3}"/>
              </a:ext>
            </a:extLst>
          </p:cNvPr>
          <p:cNvPicPr>
            <a:picLocks noChangeAspect="1"/>
          </p:cNvPicPr>
          <p:nvPr/>
        </p:nvPicPr>
        <p:blipFill>
          <a:blip r:embed="rId3"/>
          <a:srcRect l="2669"/>
          <a:stretch/>
        </p:blipFill>
        <p:spPr>
          <a:xfrm>
            <a:off x="167757" y="3429000"/>
            <a:ext cx="8808485" cy="2524477"/>
          </a:xfrm>
          <a:prstGeom prst="rect">
            <a:avLst/>
          </a:prstGeom>
        </p:spPr>
      </p:pic>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3EA0E20D-6A96-B43C-40F6-AFD1CEA630B1}"/>
                  </a:ext>
                </a:extLst>
              </p:cNvPr>
              <p:cNvSpPr>
                <a:spLocks noGrp="1"/>
              </p:cNvSpPr>
              <p:nvPr>
                <p:ph idx="1"/>
              </p:nvPr>
            </p:nvSpPr>
            <p:spPr>
              <a:xfrm>
                <a:off x="457200" y="1600200"/>
                <a:ext cx="8323726" cy="4525963"/>
              </a:xfrm>
            </p:spPr>
            <p:txBody>
              <a:bodyPr>
                <a:normAutofit/>
              </a:bodyPr>
              <a:lstStyle/>
              <a:p>
                <a:pPr algn="just"/>
                <a:r>
                  <a:rPr lang="it-IT" sz="1200" dirty="0">
                    <a:latin typeface="Arial" panose="020B0604020202020204" pitchFamily="34" charset="0"/>
                    <a:cs typeface="Arial" panose="020B0604020202020204" pitchFamily="34" charset="0"/>
                  </a:rPr>
                  <a:t>In the </a:t>
                </a:r>
                <a:r>
                  <a:rPr lang="it-IT" sz="1200" dirty="0" err="1">
                    <a:latin typeface="Arial" panose="020B0604020202020204" pitchFamily="34" charset="0"/>
                    <a:cs typeface="Arial" panose="020B0604020202020204" pitchFamily="34" charset="0"/>
                  </a:rPr>
                  <a:t>basic</a:t>
                </a:r>
                <a:r>
                  <a:rPr lang="it-IT" sz="1200" dirty="0">
                    <a:latin typeface="Arial" panose="020B0604020202020204" pitchFamily="34" charset="0"/>
                    <a:cs typeface="Arial" panose="020B0604020202020204" pitchFamily="34" charset="0"/>
                  </a:rPr>
                  <a:t> settings, </a:t>
                </a:r>
                <a:r>
                  <a:rPr lang="it-IT" sz="1200" dirty="0" err="1">
                    <a:latin typeface="Arial" panose="020B0604020202020204" pitchFamily="34" charset="0"/>
                    <a:cs typeface="Arial" panose="020B0604020202020204" pitchFamily="34" charset="0"/>
                  </a:rPr>
                  <a:t>using</a:t>
                </a:r>
                <a:r>
                  <a:rPr lang="it-IT" sz="1200" dirty="0">
                    <a:latin typeface="Arial" panose="020B0604020202020204" pitchFamily="34" charset="0"/>
                    <a:cs typeface="Arial" panose="020B0604020202020204" pitchFamily="34" charset="0"/>
                  </a:rPr>
                  <a:t> </a:t>
                </a:r>
                <a14:m>
                  <m:oMath xmlns:m="http://schemas.openxmlformats.org/officeDocument/2006/math">
                    <m:r>
                      <m:rPr>
                        <m:sty m:val="p"/>
                      </m:rPr>
                      <a:rPr lang="it-IT" sz="1200" b="0" i="0" smtClean="0">
                        <a:latin typeface="Cambria Math" panose="02040503050406030204" pitchFamily="18" charset="0"/>
                        <a:cs typeface="Arial" panose="020B0604020202020204" pitchFamily="34" charset="0"/>
                      </a:rPr>
                      <m:t>h</m:t>
                    </m:r>
                    <m:r>
                      <a:rPr lang="it-IT" sz="1200" b="0" i="0" smtClean="0">
                        <a:latin typeface="Cambria Math" panose="02040503050406030204" pitchFamily="18" charset="0"/>
                        <a:cs typeface="Arial" panose="020B0604020202020204" pitchFamily="34" charset="0"/>
                      </a:rPr>
                      <m:t>=2 </m:t>
                    </m:r>
                    <m:r>
                      <m:rPr>
                        <m:sty m:val="p"/>
                      </m:rPr>
                      <a:rPr lang="it-IT" sz="1200" b="0" i="0" smtClean="0">
                        <a:latin typeface="Cambria Math" panose="02040503050406030204" pitchFamily="18" charset="0"/>
                        <a:cs typeface="Arial" panose="020B0604020202020204" pitchFamily="34" charset="0"/>
                      </a:rPr>
                      <m:t>log</m:t>
                    </m:r>
                    <m:d>
                      <m:dPr>
                        <m:ctrlPr>
                          <a:rPr lang="en-US" sz="1200" i="1" smtClean="0">
                            <a:latin typeface="Cambria Math" panose="02040503050406030204" pitchFamily="18" charset="0"/>
                            <a:cs typeface="Arial" panose="020B0604020202020204" pitchFamily="34" charset="0"/>
                          </a:rPr>
                        </m:ctrlPr>
                      </m:dPr>
                      <m:e>
                        <m:f>
                          <m:fPr>
                            <m:ctrlPr>
                              <a:rPr lang="en-US" sz="1200" i="1">
                                <a:latin typeface="Cambria Math" panose="02040503050406030204" pitchFamily="18" charset="0"/>
                                <a:cs typeface="Arial" panose="020B0604020202020204" pitchFamily="34" charset="0"/>
                              </a:rPr>
                            </m:ctrlPr>
                          </m:fPr>
                          <m:num>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𝑑𝑎𝑦𝑠</m:t>
                            </m:r>
                          </m:num>
                          <m:den>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𝑖𝑛𝑡𝑒𝑟𝑣𝑎𝑙𝑠</m:t>
                            </m:r>
                          </m:den>
                        </m:f>
                      </m:e>
                    </m:d>
                    <m:r>
                      <a:rPr lang="it-IT" sz="1200" i="1">
                        <a:latin typeface="Cambria Math" panose="02040503050406030204" pitchFamily="18" charset="0"/>
                        <a:cs typeface="Arial" panose="020B0604020202020204" pitchFamily="34" charset="0"/>
                      </a:rPr>
                      <m:t> </m:t>
                    </m:r>
                    <m:r>
                      <a:rPr lang="it-IT" sz="1200" b="0" i="1" smtClean="0">
                        <a:latin typeface="Cambria Math" panose="02040503050406030204" pitchFamily="18" charset="0"/>
                        <a:cs typeface="Arial" panose="020B0604020202020204" pitchFamily="34" charset="0"/>
                      </a:rPr>
                      <m:t>𝑎𝑛𝑑</m:t>
                    </m:r>
                    <m:r>
                      <m:rPr>
                        <m:nor/>
                      </m:rPr>
                      <a:rPr lang="it-IT" sz="1200" dirty="0">
                        <a:latin typeface="Arial" panose="020B0604020202020204" pitchFamily="34" charset="0"/>
                        <a:cs typeface="Arial" panose="020B0604020202020204" pitchFamily="34" charset="0"/>
                      </a:rPr>
                      <m:t>, </m:t>
                    </m:r>
                    <m:r>
                      <m:rPr>
                        <m:sty m:val="p"/>
                      </m:rPr>
                      <a:rPr lang="it-IT" sz="1200">
                        <a:latin typeface="Cambria Math" panose="02040503050406030204" pitchFamily="18" charset="0"/>
                      </a:rPr>
                      <m:t>M</m:t>
                    </m:r>
                    <m:r>
                      <a:rPr lang="it-IT" sz="1200">
                        <a:latin typeface="Cambria Math" panose="02040503050406030204" pitchFamily="18" charset="0"/>
                      </a:rPr>
                      <m:t>=</m:t>
                    </m:r>
                    <m:r>
                      <m:rPr>
                        <m:sty m:val="p"/>
                      </m:rPr>
                      <a:rPr lang="it-IT" sz="1200">
                        <a:latin typeface="Cambria Math" panose="02040503050406030204" pitchFamily="18" charset="0"/>
                      </a:rPr>
                      <m:t>int</m:t>
                    </m:r>
                    <m:r>
                      <a:rPr lang="it-IT" sz="1200">
                        <a:latin typeface="Cambria Math" panose="02040503050406030204" pitchFamily="18" charset="0"/>
                      </a:rPr>
                      <m:t>(</m:t>
                    </m:r>
                    <m:r>
                      <m:rPr>
                        <m:sty m:val="p"/>
                      </m:rPr>
                      <a:rPr lang="it-IT" sz="1200">
                        <a:latin typeface="Cambria Math" panose="02040503050406030204" pitchFamily="18" charset="0"/>
                      </a:rPr>
                      <m:t>log</m:t>
                    </m:r>
                    <m:d>
                      <m:dPr>
                        <m:ctrlPr>
                          <a:rPr lang="it-IT" sz="1200" i="1">
                            <a:latin typeface="Cambria Math" panose="02040503050406030204" pitchFamily="18" charset="0"/>
                          </a:rPr>
                        </m:ctrlPr>
                      </m:dPr>
                      <m:e>
                        <m:f>
                          <m:fPr>
                            <m:ctrlPr>
                              <a:rPr lang="it-IT" sz="1200" i="1">
                                <a:latin typeface="Cambria Math" panose="02040503050406030204" pitchFamily="18" charset="0"/>
                              </a:rPr>
                            </m:ctrlPr>
                          </m:fPr>
                          <m:num>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𝑑𝑎𝑦𝑠</m:t>
                            </m:r>
                          </m:num>
                          <m:den>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𝑖𝑛𝑡𝑒𝑟𝑣𝑎𝑙𝑠</m:t>
                            </m:r>
                          </m:den>
                        </m:f>
                      </m:e>
                    </m:d>
                    <m:r>
                      <a:rPr lang="it-IT" sz="1200" i="1">
                        <a:latin typeface="Cambria Math" panose="02040503050406030204" pitchFamily="18" charset="0"/>
                      </a:rPr>
                      <m:t>)</m:t>
                    </m:r>
                  </m:oMath>
                </a14:m>
                <a:r>
                  <a:rPr lang="it-IT" sz="1200" dirty="0">
                    <a:latin typeface="Arial" panose="020B0604020202020204" pitchFamily="34" charset="0"/>
                    <a:cs typeface="Arial" panose="020B0604020202020204" pitchFamily="34" charset="0"/>
                  </a:rPr>
                  <a:t> for CUSUM-UCB1,</a:t>
                </a:r>
              </a:p>
              <a:p>
                <a:pPr algn="just"/>
                <a:r>
                  <a:rPr lang="it-IT" sz="1200" dirty="0">
                    <a:latin typeface="Arial" panose="020B0604020202020204" pitchFamily="34" charset="0"/>
                    <a:cs typeface="Arial" panose="020B0604020202020204" pitchFamily="34" charset="0"/>
                  </a:rPr>
                  <a:t>and </a:t>
                </a:r>
                <a14:m>
                  <m:oMath xmlns:m="http://schemas.openxmlformats.org/officeDocument/2006/math">
                    <m:r>
                      <m:rPr>
                        <m:sty m:val="p"/>
                      </m:rPr>
                      <a:rPr lang="it-IT" sz="1200">
                        <a:latin typeface="Cambria Math" panose="02040503050406030204" pitchFamily="18" charset="0"/>
                      </a:rPr>
                      <m:t>W</m:t>
                    </m:r>
                    <m:r>
                      <a:rPr lang="it-IT" sz="1200">
                        <a:latin typeface="Cambria Math" panose="02040503050406030204" pitchFamily="18" charset="0"/>
                      </a:rPr>
                      <m:t>=</m:t>
                    </m:r>
                    <m:r>
                      <a:rPr lang="it-IT" sz="1200" i="1">
                        <a:latin typeface="Cambria Math" panose="02040503050406030204" pitchFamily="18" charset="0"/>
                      </a:rPr>
                      <m:t>𝑖𝑛𝑡</m:t>
                    </m:r>
                    <m:r>
                      <a:rPr lang="it-IT" sz="1200" i="1">
                        <a:latin typeface="Cambria Math" panose="02040503050406030204" pitchFamily="18" charset="0"/>
                      </a:rPr>
                      <m:t>(2</m:t>
                    </m:r>
                    <m:rad>
                      <m:radPr>
                        <m:degHide m:val="on"/>
                        <m:ctrlPr>
                          <a:rPr lang="it-IT" sz="1200" i="1">
                            <a:latin typeface="Cambria Math" panose="02040503050406030204" pitchFamily="18" charset="0"/>
                          </a:rPr>
                        </m:ctrlPr>
                      </m:radPr>
                      <m:deg/>
                      <m:e>
                        <m:f>
                          <m:fPr>
                            <m:ctrlPr>
                              <a:rPr lang="it-IT" sz="1200" i="1">
                                <a:latin typeface="Cambria Math" panose="02040503050406030204" pitchFamily="18" charset="0"/>
                              </a:rPr>
                            </m:ctrlPr>
                          </m:fPr>
                          <m:num>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𝑑𝑎𝑦𝑠</m:t>
                            </m:r>
                            <m:r>
                              <a:rPr lang="it-IT" sz="1200" i="1">
                                <a:latin typeface="Cambria Math" panose="02040503050406030204" pitchFamily="18" charset="0"/>
                              </a:rPr>
                              <m:t> ∗</m:t>
                            </m:r>
                            <m:r>
                              <m:rPr>
                                <m:sty m:val="p"/>
                              </m:rPr>
                              <a:rPr lang="it-IT" sz="1200">
                                <a:latin typeface="Cambria Math" panose="02040503050406030204" pitchFamily="18" charset="0"/>
                              </a:rPr>
                              <m:t>log</m:t>
                            </m:r>
                            <m:r>
                              <a:rPr lang="it-IT" sz="1200" i="1">
                                <a:latin typeface="Cambria Math" panose="02040503050406030204" pitchFamily="18" charset="0"/>
                              </a:rPr>
                              <m:t>⁡(</m:t>
                            </m:r>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𝑑𝑎𝑦𝑠</m:t>
                            </m:r>
                            <m:r>
                              <a:rPr lang="it-IT" sz="1200" i="1">
                                <a:latin typeface="Cambria Math" panose="02040503050406030204" pitchFamily="18" charset="0"/>
                              </a:rPr>
                              <m:t>)</m:t>
                            </m:r>
                          </m:num>
                          <m:den>
                            <m:r>
                              <a:rPr lang="it-IT" sz="1200" i="1">
                                <a:latin typeface="Cambria Math" panose="02040503050406030204" pitchFamily="18" charset="0"/>
                              </a:rPr>
                              <m:t>𝑛</m:t>
                            </m:r>
                            <m:r>
                              <a:rPr lang="it-IT" sz="1200" i="1">
                                <a:latin typeface="Cambria Math" panose="02040503050406030204" pitchFamily="18" charset="0"/>
                              </a:rPr>
                              <m:t> </m:t>
                            </m:r>
                            <m:r>
                              <a:rPr lang="it-IT" sz="1200" i="1">
                                <a:latin typeface="Cambria Math" panose="02040503050406030204" pitchFamily="18" charset="0"/>
                              </a:rPr>
                              <m:t>𝑖𝑛𝑡𝑒𝑟𝑣𝑎𝑙𝑠</m:t>
                            </m:r>
                          </m:den>
                        </m:f>
                      </m:e>
                    </m:rad>
                  </m:oMath>
                </a14:m>
                <a:r>
                  <a:rPr lang="it-IT" sz="1200" dirty="0">
                    <a:latin typeface="Arial" panose="020B0604020202020204" pitchFamily="34" charset="0"/>
                    <a:cs typeface="Arial" panose="020B0604020202020204" pitchFamily="34" charset="0"/>
                  </a:rPr>
                  <a:t>) for SW-UCB1, the agent with </a:t>
                </a:r>
                <a:r>
                  <a:rPr lang="it-IT" sz="1200" dirty="0" err="1">
                    <a:latin typeface="Arial" panose="020B0604020202020204" pitchFamily="34" charset="0"/>
                    <a:cs typeface="Arial" panose="020B0604020202020204" pitchFamily="34" charset="0"/>
                  </a:rPr>
                  <a:t>change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detection</a:t>
                </a:r>
                <a:r>
                  <a:rPr lang="it-IT" sz="1200" dirty="0">
                    <a:latin typeface="Arial" panose="020B0604020202020204" pitchFamily="34" charset="0"/>
                    <a:cs typeface="Arial" panose="020B0604020202020204" pitchFamily="34" charset="0"/>
                  </a:rPr>
                  <a:t> (CUSUM-UCB1) </a:t>
                </a:r>
                <a:r>
                  <a:rPr lang="it-IT" sz="1200" dirty="0" err="1">
                    <a:latin typeface="Arial" panose="020B0604020202020204" pitchFamily="34" charset="0"/>
                    <a:cs typeface="Arial" panose="020B0604020202020204" pitchFamily="34" charset="0"/>
                  </a:rPr>
                  <a:t>achieved</a:t>
                </a:r>
                <a:r>
                  <a:rPr lang="it-IT" sz="1200" dirty="0">
                    <a:latin typeface="Arial" panose="020B0604020202020204" pitchFamily="34" charset="0"/>
                    <a:cs typeface="Arial" panose="020B0604020202020204" pitchFamily="34" charset="0"/>
                  </a:rPr>
                  <a:t> the best performance. </a:t>
                </a:r>
                <a:r>
                  <a:rPr lang="it-IT" sz="1200" dirty="0" err="1">
                    <a:latin typeface="Arial" panose="020B0604020202020204" pitchFamily="34" charset="0"/>
                    <a:cs typeface="Arial" panose="020B0604020202020204" pitchFamily="34" charset="0"/>
                  </a:rPr>
                  <a:t>This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was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observed</a:t>
                </a:r>
                <a:r>
                  <a:rPr lang="it-IT" sz="1200" dirty="0">
                    <a:latin typeface="Arial" panose="020B0604020202020204" pitchFamily="34" charset="0"/>
                    <a:cs typeface="Arial" panose="020B0604020202020204" pitchFamily="34" charset="0"/>
                  </a:rPr>
                  <a:t> with a </a:t>
                </a:r>
                <a:r>
                  <a:rPr lang="it-IT" sz="1200" dirty="0" err="1">
                    <a:latin typeface="Arial" panose="020B0604020202020204" pitchFamily="34" charset="0"/>
                    <a:cs typeface="Arial" panose="020B0604020202020204" pitchFamily="34" charset="0"/>
                  </a:rPr>
                  <a:t>noise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level</a:t>
                </a:r>
                <a:r>
                  <a:rPr lang="it-IT" sz="1200" dirty="0">
                    <a:latin typeface="Arial" panose="020B0604020202020204" pitchFamily="34" charset="0"/>
                    <a:cs typeface="Arial" panose="020B0604020202020204" pitchFamily="34" charset="0"/>
                  </a:rPr>
                  <a:t> of 0.1 and a </a:t>
                </a:r>
                <a:r>
                  <a:rPr lang="it-IT" sz="1200" dirty="0" err="1">
                    <a:latin typeface="Arial" panose="020B0604020202020204" pitchFamily="34" charset="0"/>
                    <a:cs typeface="Arial" panose="020B0604020202020204" pitchFamily="34" charset="0"/>
                  </a:rPr>
                  <a:t>variance</a:t>
                </a:r>
                <a:r>
                  <a:rPr lang="it-IT" sz="1200" dirty="0">
                    <a:latin typeface="Arial" panose="020B0604020202020204" pitchFamily="34" charset="0"/>
                    <a:cs typeface="Arial" panose="020B0604020202020204" pitchFamily="34" charset="0"/>
                  </a:rPr>
                  <a:t> of 2. The sliding window UCB1 (SW-UCB1) </a:t>
                </a:r>
                <a:r>
                  <a:rPr lang="it-IT" sz="1200" dirty="0" err="1">
                    <a:latin typeface="Arial" panose="020B0604020202020204" pitchFamily="34" charset="0"/>
                    <a:cs typeface="Arial" panose="020B0604020202020204" pitchFamily="34" charset="0"/>
                  </a:rPr>
                  <a:t>performed</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moderately</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well</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while</a:t>
                </a:r>
                <a:r>
                  <a:rPr lang="it-IT" sz="1200" dirty="0">
                    <a:latin typeface="Arial" panose="020B0604020202020204" pitchFamily="34" charset="0"/>
                    <a:cs typeface="Arial" panose="020B0604020202020204" pitchFamily="34" charset="0"/>
                  </a:rPr>
                  <a:t> the standard Upper Confidence </a:t>
                </a:r>
                <a:r>
                  <a:rPr lang="it-IT" sz="1200" dirty="0" err="1">
                    <a:latin typeface="Arial" panose="020B0604020202020204" pitchFamily="34" charset="0"/>
                    <a:cs typeface="Arial" panose="020B0604020202020204" pitchFamily="34" charset="0"/>
                  </a:rPr>
                  <a:t>Bound</a:t>
                </a:r>
                <a:r>
                  <a:rPr lang="it-IT" sz="1200" dirty="0">
                    <a:latin typeface="Arial" panose="020B0604020202020204" pitchFamily="34" charset="0"/>
                    <a:cs typeface="Arial" panose="020B0604020202020204" pitchFamily="34" charset="0"/>
                  </a:rPr>
                  <a:t> (UCB1) agent, </a:t>
                </a:r>
                <a:r>
                  <a:rPr lang="it-IT" sz="1200" dirty="0" err="1">
                    <a:latin typeface="Arial" panose="020B0604020202020204" pitchFamily="34" charset="0"/>
                    <a:cs typeface="Arial" panose="020B0604020202020204" pitchFamily="34" charset="0"/>
                  </a:rPr>
                  <a:t>as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expected</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performed</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worst</a:t>
                </a:r>
                <a:r>
                  <a:rPr lang="it-IT" sz="1200" dirty="0">
                    <a:latin typeface="Arial" panose="020B0604020202020204" pitchFamily="34" charset="0"/>
                    <a:cs typeface="Arial" panose="020B0604020202020204" pitchFamily="34" charset="0"/>
                  </a:rPr>
                  <a:t>. </a:t>
                </a:r>
              </a:p>
              <a:p>
                <a:pPr algn="just"/>
                <a:r>
                  <a:rPr lang="it-IT" sz="1200" dirty="0">
                    <a:latin typeface="Arial" panose="020B0604020202020204" pitchFamily="34" charset="0"/>
                    <a:cs typeface="Arial" panose="020B0604020202020204" pitchFamily="34" charset="0"/>
                  </a:rPr>
                  <a:t>The superior performance of the CUSUM-UCB1 agent highlights </a:t>
                </a:r>
                <a:r>
                  <a:rPr lang="it-IT" sz="1200" dirty="0" err="1">
                    <a:latin typeface="Arial" panose="020B0604020202020204" pitchFamily="34" charset="0"/>
                    <a:cs typeface="Arial" panose="020B0604020202020204" pitchFamily="34" charset="0"/>
                  </a:rPr>
                  <a:t>its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effective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change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detection</a:t>
                </a:r>
                <a:r>
                  <a:rPr lang="it-IT" sz="1200" dirty="0">
                    <a:latin typeface="Arial" panose="020B0604020202020204" pitchFamily="34" charset="0"/>
                    <a:cs typeface="Arial" panose="020B0604020202020204" pitchFamily="34" charset="0"/>
                  </a:rPr>
                  <a:t> capabilities in </a:t>
                </a:r>
                <a:r>
                  <a:rPr lang="it-IT" sz="1200" dirty="0" err="1">
                    <a:latin typeface="Arial" panose="020B0604020202020204" pitchFamily="34" charset="0"/>
                    <a:cs typeface="Arial" panose="020B0604020202020204" pitchFamily="34" charset="0"/>
                  </a:rPr>
                  <a:t>managing</a:t>
                </a:r>
                <a:r>
                  <a:rPr lang="it-IT" sz="1200" dirty="0">
                    <a:latin typeface="Arial" panose="020B0604020202020204" pitchFamily="34" charset="0"/>
                    <a:cs typeface="Arial" panose="020B0604020202020204" pitchFamily="34" charset="0"/>
                  </a:rPr>
                  <a:t> non-</a:t>
                </a:r>
                <a:r>
                  <a:rPr lang="it-IT" sz="1200" dirty="0" err="1">
                    <a:latin typeface="Arial" panose="020B0604020202020204" pitchFamily="34" charset="0"/>
                    <a:cs typeface="Arial" panose="020B0604020202020204" pitchFamily="34" charset="0"/>
                  </a:rPr>
                  <a:t>stationary</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environments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where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frequent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adaptations</a:t>
                </a:r>
                <a:r>
                  <a:rPr lang="it-IT" sz="1200" dirty="0">
                    <a:latin typeface="Arial" panose="020B0604020202020204" pitchFamily="34" charset="0"/>
                    <a:cs typeface="Arial" panose="020B0604020202020204" pitchFamily="34" charset="0"/>
                  </a:rPr>
                  <a:t> are </a:t>
                </a:r>
                <a:r>
                  <a:rPr lang="it-IT" sz="1200" dirty="0" err="1">
                    <a:latin typeface="Arial" panose="020B0604020202020204" pitchFamily="34" charset="0"/>
                    <a:cs typeface="Arial" panose="020B0604020202020204" pitchFamily="34" charset="0"/>
                  </a:rPr>
                  <a:t>crucial</a:t>
                </a:r>
                <a:r>
                  <a:rPr lang="it-IT" sz="1200" dirty="0">
                    <a:latin typeface="Arial" panose="020B0604020202020204" pitchFamily="34" charset="0"/>
                    <a:cs typeface="Arial" panose="020B0604020202020204" pitchFamily="34" charset="0"/>
                  </a:rPr>
                  <a:t>.</a:t>
                </a:r>
              </a:p>
            </p:txBody>
          </p:sp>
        </mc:Choice>
        <mc:Fallback>
          <p:sp>
            <p:nvSpPr>
              <p:cNvPr id="24" name="Content Placeholder 2">
                <a:extLst>
                  <a:ext uri="{FF2B5EF4-FFF2-40B4-BE49-F238E27FC236}">
                    <a16:creationId xmlns:a16="http://schemas.microsoft.com/office/drawing/2014/main" id="{3EA0E20D-6A96-B43C-40F6-AFD1CEA630B1}"/>
                  </a:ext>
                </a:extLst>
              </p:cNvPr>
              <p:cNvSpPr>
                <a:spLocks noGrp="1" noRot="1" noChangeAspect="1" noMove="1" noResize="1" noEditPoints="1" noAdjustHandles="1" noChangeArrowheads="1" noChangeShapeType="1" noTextEdit="1"/>
              </p:cNvSpPr>
              <p:nvPr>
                <p:ph idx="1"/>
              </p:nvPr>
            </p:nvSpPr>
            <p:spPr>
              <a:xfrm>
                <a:off x="457200" y="1600200"/>
                <a:ext cx="8323726" cy="4525963"/>
              </a:xfr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453691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A374F5-72DA-6882-118D-612EFADEDC48}"/>
              </a:ext>
            </a:extLst>
          </p:cNvPr>
          <p:cNvSpPr txBox="1"/>
          <p:nvPr/>
        </p:nvSpPr>
        <p:spPr>
          <a:xfrm>
            <a:off x="288925" y="1261640"/>
            <a:ext cx="8637781" cy="830997"/>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An analysis was conducted on the agents' behavior within the environment by varying their parameters </a:t>
            </a:r>
            <a:r>
              <a:rPr lang="en-US" sz="1200" b="1" i="1" dirty="0">
                <a:latin typeface="Arial" panose="020B0604020202020204" pitchFamily="34" charset="0"/>
                <a:cs typeface="Arial" panose="020B0604020202020204" pitchFamily="34" charset="0"/>
              </a:rPr>
              <a:t>W</a:t>
            </a:r>
            <a:r>
              <a:rPr lang="en-US" sz="1200" dirty="0">
                <a:latin typeface="Arial" panose="020B0604020202020204" pitchFamily="34" charset="0"/>
                <a:cs typeface="Arial" panose="020B0604020202020204" pitchFamily="34" charset="0"/>
              </a:rPr>
              <a:t> and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The aim was to understand how these parameters influence the agents' performance and </a:t>
            </a:r>
            <a:r>
              <a:rPr lang="en-US" sz="1200" dirty="0" err="1">
                <a:latin typeface="Arial" panose="020B0604020202020204" pitchFamily="34" charset="0"/>
                <a:cs typeface="Arial" panose="020B0604020202020204" pitchFamily="34" charset="0"/>
              </a:rPr>
              <a:t>behaviour</a:t>
            </a:r>
            <a:r>
              <a:rPr lang="en-US" sz="1200" dirty="0">
                <a:latin typeface="Arial" panose="020B0604020202020204" pitchFamily="34" charset="0"/>
                <a:cs typeface="Arial" panose="020B0604020202020204" pitchFamily="34" charset="0"/>
              </a:rPr>
              <a:t> in </a:t>
            </a:r>
            <a:r>
              <a:rPr lang="en-US" sz="1200" b="1" dirty="0">
                <a:latin typeface="Arial" panose="020B0604020202020204" pitchFamily="34" charset="0"/>
                <a:cs typeface="Arial" panose="020B0604020202020204" pitchFamily="34" charset="0"/>
              </a:rPr>
              <a:t>handling non-stationarity</a:t>
            </a:r>
            <a:r>
              <a:rPr lang="en-US" sz="1200" dirty="0">
                <a:latin typeface="Arial" panose="020B0604020202020204" pitchFamily="34" charset="0"/>
                <a:cs typeface="Arial" panose="020B0604020202020204" pitchFamily="34" charset="0"/>
              </a:rPr>
              <a:t>. </a:t>
            </a:r>
          </a:p>
          <a:p>
            <a:pPr algn="just"/>
            <a:r>
              <a:rPr lang="en-US" sz="1200" dirty="0">
                <a:latin typeface="Arial" panose="020B0604020202020204" pitchFamily="34" charset="0"/>
                <a:cs typeface="Arial" panose="020B0604020202020204" pitchFamily="34" charset="0"/>
              </a:rPr>
              <a:t>Specifically, </a:t>
            </a:r>
            <a:r>
              <a:rPr lang="en-US" sz="1200" b="1" i="1" dirty="0">
                <a:latin typeface="Arial" panose="020B0604020202020204" pitchFamily="34" charset="0"/>
                <a:cs typeface="Arial" panose="020B0604020202020204" pitchFamily="34" charset="0"/>
              </a:rPr>
              <a:t>W</a:t>
            </a:r>
            <a:r>
              <a:rPr lang="en-US" sz="1200" dirty="0">
                <a:latin typeface="Arial" panose="020B0604020202020204" pitchFamily="34" charset="0"/>
                <a:cs typeface="Arial" panose="020B0604020202020204" pitchFamily="34" charset="0"/>
              </a:rPr>
              <a:t> controls the agent's ability to </a:t>
            </a:r>
            <a:r>
              <a:rPr lang="en-US" sz="1200" b="1" dirty="0">
                <a:latin typeface="Arial" panose="020B0604020202020204" pitchFamily="34" charset="0"/>
                <a:cs typeface="Arial" panose="020B0604020202020204" pitchFamily="34" charset="0"/>
              </a:rPr>
              <a:t>adapt</a:t>
            </a:r>
            <a:r>
              <a:rPr lang="en-US" sz="1200" dirty="0">
                <a:latin typeface="Arial" panose="020B0604020202020204" pitchFamily="34" charset="0"/>
                <a:cs typeface="Arial" panose="020B0604020202020204" pitchFamily="34" charset="0"/>
              </a:rPr>
              <a:t> to recent </a:t>
            </a:r>
            <a:r>
              <a:rPr lang="en-US" sz="1200" b="1" dirty="0">
                <a:latin typeface="Arial" panose="020B0604020202020204" pitchFamily="34" charset="0"/>
                <a:cs typeface="Arial" panose="020B0604020202020204" pitchFamily="34" charset="0"/>
              </a:rPr>
              <a:t>changes</a:t>
            </a:r>
            <a:r>
              <a:rPr lang="en-US" sz="1200" dirty="0">
                <a:latin typeface="Arial" panose="020B0604020202020204" pitchFamily="34" charset="0"/>
                <a:cs typeface="Arial" panose="020B0604020202020204" pitchFamily="34" charset="0"/>
              </a:rPr>
              <a:t>, while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determines the agent's </a:t>
            </a:r>
            <a:r>
              <a:rPr lang="en-US" sz="1200" b="1" dirty="0">
                <a:latin typeface="Arial" panose="020B0604020202020204" pitchFamily="34" charset="0"/>
                <a:cs typeface="Arial" panose="020B0604020202020204" pitchFamily="34" charset="0"/>
              </a:rPr>
              <a:t>sensitivity</a:t>
            </a:r>
            <a:r>
              <a:rPr lang="en-US" sz="1200" dirty="0">
                <a:latin typeface="Arial" panose="020B0604020202020204" pitchFamily="34" charset="0"/>
                <a:cs typeface="Arial" panose="020B0604020202020204" pitchFamily="34" charset="0"/>
              </a:rPr>
              <a:t> to </a:t>
            </a:r>
            <a:r>
              <a:rPr lang="en-US" sz="1200" b="1" dirty="0">
                <a:latin typeface="Arial" panose="020B0604020202020204" pitchFamily="34" charset="0"/>
                <a:cs typeface="Arial" panose="020B0604020202020204" pitchFamily="34" charset="0"/>
              </a:rPr>
              <a:t>shifts</a:t>
            </a:r>
            <a:r>
              <a:rPr lang="en-US" sz="1200" dirty="0">
                <a:latin typeface="Arial" panose="020B0604020202020204" pitchFamily="34" charset="0"/>
                <a:cs typeface="Arial" panose="020B0604020202020204" pitchFamily="34" charset="0"/>
              </a:rPr>
              <a:t> in the environment.</a:t>
            </a:r>
            <a:endParaRPr lang="it-IT" sz="12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45D22C8-FDC7-48A5-A8DE-EC2FC5562A3C}"/>
                  </a:ext>
                </a:extLst>
              </p:cNvPr>
              <p:cNvSpPr txBox="1"/>
              <p:nvPr/>
            </p:nvSpPr>
            <p:spPr>
              <a:xfrm>
                <a:off x="288925" y="2093721"/>
                <a:ext cx="8692780" cy="2160913"/>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Sliding Window-UCB</a:t>
                </a:r>
              </a:p>
              <a:p>
                <a:pPr algn="just"/>
                <a:r>
                  <a:rPr lang="en-US" sz="1200" dirty="0">
                    <a:latin typeface="Arial" panose="020B0604020202020204" pitchFamily="34" charset="0"/>
                    <a:cs typeface="Arial" panose="020B0604020202020204" pitchFamily="34" charset="0"/>
                  </a:rPr>
                  <a:t>The graphs below show the arms selected by the SW-UCB agent as </a:t>
                </a:r>
                <a:r>
                  <a:rPr lang="en-US" sz="1200" b="1" i="1" dirty="0">
                    <a:latin typeface="Arial" panose="020B0604020202020204" pitchFamily="34" charset="0"/>
                    <a:cs typeface="Arial" panose="020B0604020202020204" pitchFamily="34" charset="0"/>
                  </a:rPr>
                  <a:t>W</a:t>
                </a:r>
                <a:r>
                  <a:rPr lang="en-US" sz="1200" dirty="0">
                    <a:latin typeface="Arial" panose="020B0604020202020204" pitchFamily="34" charset="0"/>
                    <a:cs typeface="Arial" panose="020B0604020202020204" pitchFamily="34" charset="0"/>
                  </a:rPr>
                  <a:t> varies. The second graph corresponds to the theoretical value of </a:t>
                </a:r>
                <a14:m>
                  <m:oMath xmlns:m="http://schemas.openxmlformats.org/officeDocument/2006/math">
                    <m:r>
                      <m:rPr>
                        <m:sty m:val="p"/>
                      </m:rPr>
                      <a:rPr lang="it-IT" sz="1200" b="0" i="0" smtClean="0">
                        <a:latin typeface="Cambria Math" panose="02040503050406030204" pitchFamily="18" charset="0"/>
                      </a:rPr>
                      <m:t>W</m:t>
                    </m:r>
                    <m:r>
                      <a:rPr lang="it-IT" sz="1200" b="0" i="0" smtClean="0">
                        <a:latin typeface="Cambria Math" panose="02040503050406030204" pitchFamily="18" charset="0"/>
                      </a:rPr>
                      <m:t>=</m:t>
                    </m:r>
                    <m:r>
                      <a:rPr lang="it-IT" sz="1200" b="0" i="1" smtClean="0">
                        <a:latin typeface="Cambria Math" panose="02040503050406030204" pitchFamily="18" charset="0"/>
                      </a:rPr>
                      <m:t>𝑖𝑛𝑡</m:t>
                    </m:r>
                    <m:r>
                      <a:rPr lang="it-IT" sz="1200" b="0" i="1" smtClean="0">
                        <a:latin typeface="Cambria Math" panose="02040503050406030204" pitchFamily="18" charset="0"/>
                      </a:rPr>
                      <m:t>(2</m:t>
                    </m:r>
                    <m:rad>
                      <m:radPr>
                        <m:degHide m:val="on"/>
                        <m:ctrlPr>
                          <a:rPr lang="it-IT" sz="1200" b="0" i="1" smtClean="0">
                            <a:latin typeface="Cambria Math" panose="02040503050406030204" pitchFamily="18" charset="0"/>
                          </a:rPr>
                        </m:ctrlPr>
                      </m:radPr>
                      <m:deg/>
                      <m:e>
                        <m:f>
                          <m:fPr>
                            <m:ctrlPr>
                              <a:rPr lang="it-IT" sz="1200" b="0" i="1" smtClean="0">
                                <a:latin typeface="Cambria Math" panose="02040503050406030204" pitchFamily="18" charset="0"/>
                              </a:rPr>
                            </m:ctrlPr>
                          </m:fPr>
                          <m:num>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 ∗</m:t>
                            </m:r>
                            <m:r>
                              <m:rPr>
                                <m:sty m:val="p"/>
                              </m:rPr>
                              <a:rPr lang="it-IT" sz="1200" b="0" i="0" smtClean="0">
                                <a:latin typeface="Cambria Math" panose="02040503050406030204" pitchFamily="18" charset="0"/>
                              </a:rPr>
                              <m:t>log</m:t>
                            </m:r>
                            <m:r>
                              <a:rPr lang="it-IT" sz="1200" b="0" i="1" smtClean="0">
                                <a:latin typeface="Cambria Math" panose="02040503050406030204" pitchFamily="18" charset="0"/>
                              </a:rPr>
                              <m:t>⁡(</m:t>
                            </m:r>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m:t>
                            </m:r>
                          </m:num>
                          <m:den>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𝑖𝑛𝑡𝑒𝑟𝑣𝑎𝑙𝑠</m:t>
                            </m:r>
                          </m:den>
                        </m:f>
                      </m:e>
                    </m:rad>
                  </m:oMath>
                </a14:m>
                <a:r>
                  <a:rPr lang="it-IT"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Regarding the other window sizes W:</a:t>
                </a:r>
              </a:p>
              <a:p>
                <a:pPr algn="just"/>
                <a:r>
                  <a:rPr lang="en-US" sz="1200" dirty="0">
                    <a:latin typeface="Arial" panose="020B0604020202020204" pitchFamily="34" charset="0"/>
                    <a:cs typeface="Arial" panose="020B0604020202020204" pitchFamily="34" charset="0"/>
                  </a:rPr>
                  <a:t>A </a:t>
                </a:r>
                <a:r>
                  <a:rPr lang="en-US" sz="1200" b="1" dirty="0">
                    <a:latin typeface="Arial" panose="020B0604020202020204" pitchFamily="34" charset="0"/>
                    <a:cs typeface="Arial" panose="020B0604020202020204" pitchFamily="34" charset="0"/>
                  </a:rPr>
                  <a:t>smaller W </a:t>
                </a:r>
                <a:r>
                  <a:rPr lang="en-US" sz="1200" dirty="0">
                    <a:latin typeface="Arial" panose="020B0604020202020204" pitchFamily="34" charset="0"/>
                    <a:cs typeface="Arial" panose="020B0604020202020204" pitchFamily="34" charset="0"/>
                  </a:rPr>
                  <a:t>allows the agent to </a:t>
                </a:r>
                <a:r>
                  <a:rPr lang="en-US" sz="1200" b="1" dirty="0">
                    <a:latin typeface="Arial" panose="020B0604020202020204" pitchFamily="34" charset="0"/>
                    <a:cs typeface="Arial" panose="020B0604020202020204" pitchFamily="34" charset="0"/>
                  </a:rPr>
                  <a:t>adapt quickly </a:t>
                </a:r>
                <a:r>
                  <a:rPr lang="en-US" sz="1200" dirty="0">
                    <a:latin typeface="Arial" panose="020B0604020202020204" pitchFamily="34" charset="0"/>
                    <a:cs typeface="Arial" panose="020B0604020202020204" pitchFamily="34" charset="0"/>
                  </a:rPr>
                  <a:t>to changes but </a:t>
                </a:r>
                <a:r>
                  <a:rPr lang="en-US" sz="1200" b="1" dirty="0">
                    <a:latin typeface="Arial" panose="020B0604020202020204" pitchFamily="34" charset="0"/>
                    <a:cs typeface="Arial" panose="020B0604020202020204" pitchFamily="34" charset="0"/>
                  </a:rPr>
                  <a:t>risks lower estimation accuracy </a:t>
                </a:r>
                <a:r>
                  <a:rPr lang="en-US" sz="1200" dirty="0">
                    <a:latin typeface="Arial" panose="020B0604020202020204" pitchFamily="34" charset="0"/>
                    <a:cs typeface="Arial" panose="020B0604020202020204" pitchFamily="34" charset="0"/>
                  </a:rPr>
                  <a:t>due to fewer data points. In the plot it is very clear that the arms are played more evenly due to increased exploration. To avoid the effects of excessive exploration without exploitation we avoided setting  </a:t>
                </a:r>
                <a:r>
                  <a:rPr lang="en-US" sz="1200" b="1" dirty="0">
                    <a:latin typeface="Arial" panose="020B0604020202020204" pitchFamily="34" charset="0"/>
                    <a:cs typeface="Arial" panose="020B0604020202020204" pitchFamily="34" charset="0"/>
                  </a:rPr>
                  <a:t>W = √T</a:t>
                </a:r>
                <a:r>
                  <a:rPr lang="en-US" sz="1200" dirty="0">
                    <a:latin typeface="Arial" panose="020B0604020202020204" pitchFamily="34" charset="0"/>
                    <a:cs typeface="Arial" panose="020B0604020202020204" pitchFamily="34" charset="0"/>
                  </a:rPr>
                  <a:t> (and smaller values) as the window size would have been smaller than the arms number.</a:t>
                </a:r>
              </a:p>
              <a:p>
                <a:pPr algn="just"/>
                <a:r>
                  <a:rPr lang="en-US" sz="1200" dirty="0">
                    <a:latin typeface="Arial" panose="020B0604020202020204" pitchFamily="34" charset="0"/>
                    <a:cs typeface="Arial" panose="020B0604020202020204" pitchFamily="34" charset="0"/>
                  </a:rPr>
                  <a:t>A </a:t>
                </a:r>
                <a:r>
                  <a:rPr lang="en-US" sz="1200" b="1" dirty="0">
                    <a:latin typeface="Arial" panose="020B0604020202020204" pitchFamily="34" charset="0"/>
                    <a:cs typeface="Arial" panose="020B0604020202020204" pitchFamily="34" charset="0"/>
                  </a:rPr>
                  <a:t>larger W </a:t>
                </a:r>
                <a:r>
                  <a:rPr lang="en-US" sz="1200" dirty="0">
                    <a:latin typeface="Arial" panose="020B0604020202020204" pitchFamily="34" charset="0"/>
                    <a:cs typeface="Arial" panose="020B0604020202020204" pitchFamily="34" charset="0"/>
                  </a:rPr>
                  <a:t>provides </a:t>
                </a:r>
                <a:r>
                  <a:rPr lang="en-US" sz="1200" b="1" dirty="0">
                    <a:latin typeface="Arial" panose="020B0604020202020204" pitchFamily="34" charset="0"/>
                    <a:cs typeface="Arial" panose="020B0604020202020204" pitchFamily="34" charset="0"/>
                  </a:rPr>
                  <a:t>more stability </a:t>
                </a:r>
                <a:r>
                  <a:rPr lang="en-US" sz="1200" dirty="0">
                    <a:latin typeface="Arial" panose="020B0604020202020204" pitchFamily="34" charset="0"/>
                    <a:cs typeface="Arial" panose="020B0604020202020204" pitchFamily="34" charset="0"/>
                  </a:rPr>
                  <a:t>but slows the agent's ability to react to significant changes. As the window size increases the agent starts behaving as a standard UCB1 agent.</a:t>
                </a:r>
              </a:p>
            </p:txBody>
          </p:sp>
        </mc:Choice>
        <mc:Fallback>
          <p:sp>
            <p:nvSpPr>
              <p:cNvPr id="11" name="TextBox 10">
                <a:extLst>
                  <a:ext uri="{FF2B5EF4-FFF2-40B4-BE49-F238E27FC236}">
                    <a16:creationId xmlns:a16="http://schemas.microsoft.com/office/drawing/2014/main" id="{645D22C8-FDC7-48A5-A8DE-EC2FC5562A3C}"/>
                  </a:ext>
                </a:extLst>
              </p:cNvPr>
              <p:cNvSpPr txBox="1">
                <a:spLocks noRot="1" noChangeAspect="1" noMove="1" noResize="1" noEditPoints="1" noAdjustHandles="1" noChangeArrowheads="1" noChangeShapeType="1" noTextEdit="1"/>
              </p:cNvSpPr>
              <p:nvPr/>
            </p:nvSpPr>
            <p:spPr>
              <a:xfrm>
                <a:off x="288925" y="2093721"/>
                <a:ext cx="8692780" cy="2160913"/>
              </a:xfrm>
              <a:prstGeom prst="rect">
                <a:avLst/>
              </a:prstGeom>
              <a:blipFill>
                <a:blip r:embed="rId2"/>
                <a:stretch>
                  <a:fillRect l="-210" t="-282" r="-70" b="-845"/>
                </a:stretch>
              </a:blipFill>
            </p:spPr>
            <p:txBody>
              <a:bodyPr/>
              <a:lstStyle/>
              <a:p>
                <a:r>
                  <a:rPr lang="en-GB">
                    <a:noFill/>
                  </a:rPr>
                  <a:t> </a:t>
                </a:r>
              </a:p>
            </p:txBody>
          </p:sp>
        </mc:Fallback>
      </mc:AlternateContent>
      <p:pic>
        <p:nvPicPr>
          <p:cNvPr id="28" name="Picture 27">
            <a:extLst>
              <a:ext uri="{FF2B5EF4-FFF2-40B4-BE49-F238E27FC236}">
                <a16:creationId xmlns:a16="http://schemas.microsoft.com/office/drawing/2014/main" id="{914CCE9F-84B1-860B-6C3A-7B2205CC394D}"/>
              </a:ext>
            </a:extLst>
          </p:cNvPr>
          <p:cNvPicPr>
            <a:picLocks noChangeAspect="1"/>
          </p:cNvPicPr>
          <p:nvPr/>
        </p:nvPicPr>
        <p:blipFill>
          <a:blip r:embed="rId3"/>
          <a:stretch>
            <a:fillRect/>
          </a:stretch>
        </p:blipFill>
        <p:spPr>
          <a:xfrm>
            <a:off x="0" y="4296889"/>
            <a:ext cx="9144000" cy="1735779"/>
          </a:xfrm>
          <a:prstGeom prst="rect">
            <a:avLst/>
          </a:prstGeom>
        </p:spPr>
      </p:pic>
      <p:sp>
        <p:nvSpPr>
          <p:cNvPr id="6" name="Titolo 1">
            <a:extLst>
              <a:ext uri="{FF2B5EF4-FFF2-40B4-BE49-F238E27FC236}">
                <a16:creationId xmlns:a16="http://schemas.microsoft.com/office/drawing/2014/main" id="{41DE3DA9-F585-9499-76F8-F6782ACD28A0}"/>
              </a:ext>
            </a:extLst>
          </p:cNvPr>
          <p:cNvSpPr>
            <a:spLocks noGrp="1"/>
          </p:cNvSpPr>
          <p:nvPr>
            <p:ph type="title"/>
          </p:nvPr>
        </p:nvSpPr>
        <p:spPr>
          <a:xfrm>
            <a:off x="288521" y="139166"/>
            <a:ext cx="8581043" cy="1018582"/>
          </a:xfrm>
        </p:spPr>
        <p:txBody>
          <a:bodyPr>
            <a:normAutofit fontScale="90000"/>
          </a:bodyPr>
          <a:lstStyle/>
          <a:p>
            <a:r>
              <a:rPr lang="it-IT" sz="4000" dirty="0" err="1"/>
              <a:t>Results</a:t>
            </a:r>
            <a:br>
              <a:rPr lang="it-IT" sz="3600" dirty="0"/>
            </a:br>
            <a:r>
              <a:rPr lang="it-IT" dirty="0" err="1"/>
              <a:t>Changing</a:t>
            </a:r>
            <a:r>
              <a:rPr lang="it-IT" dirty="0"/>
              <a:t> </a:t>
            </a:r>
            <a:r>
              <a:rPr lang="it-IT" i="1" dirty="0"/>
              <a:t>W</a:t>
            </a:r>
            <a:r>
              <a:rPr lang="it-IT" dirty="0"/>
              <a:t> and </a:t>
            </a:r>
            <a:r>
              <a:rPr lang="it-IT" i="1" dirty="0"/>
              <a:t>h</a:t>
            </a:r>
          </a:p>
        </p:txBody>
      </p:sp>
    </p:spTree>
    <p:extLst>
      <p:ext uri="{BB962C8B-B14F-4D97-AF65-F5344CB8AC3E}">
        <p14:creationId xmlns:p14="http://schemas.microsoft.com/office/powerpoint/2010/main" val="17614098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FD3B9DD-8649-4747-CDBE-0BDB6E416302}"/>
              </a:ext>
            </a:extLst>
          </p:cNvPr>
          <p:cNvSpPr txBox="1"/>
          <p:nvPr/>
        </p:nvSpPr>
        <p:spPr>
          <a:xfrm>
            <a:off x="332422" y="2196364"/>
            <a:ext cx="8365977" cy="1754326"/>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With a </a:t>
            </a:r>
            <a:r>
              <a:rPr lang="en-US" sz="1200" b="1" dirty="0">
                <a:latin typeface="Arial" panose="020B0604020202020204" pitchFamily="34" charset="0"/>
                <a:cs typeface="Arial" panose="020B0604020202020204" pitchFamily="34" charset="0"/>
              </a:rPr>
              <a:t>lower h</a:t>
            </a:r>
            <a:r>
              <a:rPr lang="en-US" sz="1200" dirty="0">
                <a:latin typeface="Arial" panose="020B0604020202020204" pitchFamily="34" charset="0"/>
                <a:cs typeface="Arial" panose="020B0604020202020204" pitchFamily="34" charset="0"/>
              </a:rPr>
              <a:t>, the CUSUM-UCB agent is </a:t>
            </a:r>
            <a:r>
              <a:rPr lang="en-US" sz="1200" b="1" dirty="0">
                <a:latin typeface="Arial" panose="020B0604020202020204" pitchFamily="34" charset="0"/>
                <a:cs typeface="Arial" panose="020B0604020202020204" pitchFamily="34" charset="0"/>
              </a:rPr>
              <a:t>more sensitive to changes</a:t>
            </a:r>
            <a:r>
              <a:rPr lang="en-US" sz="1200" dirty="0">
                <a:latin typeface="Arial" panose="020B0604020202020204" pitchFamily="34" charset="0"/>
                <a:cs typeface="Arial" panose="020B0604020202020204" pitchFamily="34" charset="0"/>
              </a:rPr>
              <a:t>, which enhances exploration and results in a more even distribution of arm selections. This increased responsiveness can be beneficial in dynamic environments where frequent adjustments are necessary. </a:t>
            </a:r>
          </a:p>
          <a:p>
            <a:pPr algn="just"/>
            <a:r>
              <a:rPr lang="en-US" sz="1200" dirty="0">
                <a:latin typeface="Arial" panose="020B0604020202020204" pitchFamily="34" charset="0"/>
                <a:cs typeface="Arial" panose="020B0604020202020204" pitchFamily="34" charset="0"/>
              </a:rPr>
              <a:t>However, if h is set too low, the agent may </a:t>
            </a:r>
            <a:r>
              <a:rPr lang="en-US" sz="1200" b="1" dirty="0">
                <a:latin typeface="Arial" panose="020B0604020202020204" pitchFamily="34" charset="0"/>
                <a:cs typeface="Arial" panose="020B0604020202020204" pitchFamily="34" charset="0"/>
              </a:rPr>
              <a:t>reset excessively</a:t>
            </a:r>
            <a:r>
              <a:rPr lang="en-US" sz="1200" dirty="0">
                <a:latin typeface="Arial" panose="020B0604020202020204" pitchFamily="34" charset="0"/>
                <a:cs typeface="Arial" panose="020B0604020202020204" pitchFamily="34" charset="0"/>
              </a:rPr>
              <a:t>, leading to inefficient performance and frequent restarts in the learning process. In the graph this is visible because all the arms are almost equally selected, which means that the agent is stuck on the exploration phase.</a:t>
            </a:r>
          </a:p>
          <a:p>
            <a:pPr algn="just"/>
            <a:r>
              <a:rPr lang="en-US" sz="1200" dirty="0">
                <a:latin typeface="Arial" panose="020B0604020202020204" pitchFamily="34" charset="0"/>
                <a:cs typeface="Arial" panose="020B0604020202020204" pitchFamily="34" charset="0"/>
              </a:rPr>
              <a:t>On the other hand, a </a:t>
            </a:r>
            <a:r>
              <a:rPr lang="en-US" sz="1200" b="1" dirty="0">
                <a:latin typeface="Arial" panose="020B0604020202020204" pitchFamily="34" charset="0"/>
                <a:cs typeface="Arial" panose="020B0604020202020204" pitchFamily="34" charset="0"/>
              </a:rPr>
              <a:t>higher h </a:t>
            </a:r>
            <a:r>
              <a:rPr lang="en-US" sz="1200" dirty="0">
                <a:latin typeface="Arial" panose="020B0604020202020204" pitchFamily="34" charset="0"/>
                <a:cs typeface="Arial" panose="020B0604020202020204" pitchFamily="34" charset="0"/>
              </a:rPr>
              <a:t>reduces the frequency of change detection, resulting </a:t>
            </a:r>
            <a:r>
              <a:rPr lang="en-US" sz="1200" b="1" dirty="0">
                <a:latin typeface="Arial" panose="020B0604020202020204" pitchFamily="34" charset="0"/>
                <a:cs typeface="Arial" panose="020B0604020202020204" pitchFamily="34" charset="0"/>
              </a:rPr>
              <a:t>in more stable but less adaptive </a:t>
            </a:r>
            <a:r>
              <a:rPr lang="en-US" sz="1200" dirty="0">
                <a:latin typeface="Arial" panose="020B0604020202020204" pitchFamily="34" charset="0"/>
                <a:cs typeface="Arial" panose="020B0604020202020204" pitchFamily="34" charset="0"/>
              </a:rPr>
              <a:t>behavior. While this can prevent the agent from resetting too often, it </a:t>
            </a:r>
            <a:r>
              <a:rPr lang="en-US" sz="1200" b="1" dirty="0">
                <a:latin typeface="Arial" panose="020B0604020202020204" pitchFamily="34" charset="0"/>
                <a:cs typeface="Arial" panose="020B0604020202020204" pitchFamily="34" charset="0"/>
              </a:rPr>
              <a:t>risks missing important changes </a:t>
            </a:r>
            <a:r>
              <a:rPr lang="en-US" sz="1200" dirty="0">
                <a:latin typeface="Arial" panose="020B0604020202020204" pitchFamily="34" charset="0"/>
                <a:cs typeface="Arial" panose="020B0604020202020204" pitchFamily="34" charset="0"/>
              </a:rPr>
              <a:t>in the environment for prolonged periods. If the value of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is too high CUSUM-UCB and UCB1 behave in a very </a:t>
            </a:r>
            <a:r>
              <a:rPr lang="en-US" sz="1200" b="1" dirty="0">
                <a:latin typeface="Arial" panose="020B0604020202020204" pitchFamily="34" charset="0"/>
                <a:cs typeface="Arial" panose="020B0604020202020204" pitchFamily="34" charset="0"/>
              </a:rPr>
              <a:t>similar</a:t>
            </a:r>
            <a:r>
              <a:rPr lang="en-US" sz="1200" dirty="0">
                <a:latin typeface="Arial" panose="020B0604020202020204" pitchFamily="34" charset="0"/>
                <a:cs typeface="Arial" panose="020B0604020202020204" pitchFamily="34" charset="0"/>
              </a:rPr>
              <a:t> way.</a:t>
            </a:r>
            <a:endParaRPr lang="it-IT"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5CAD1F5-DE16-2939-5C42-9C10D96361EF}"/>
                  </a:ext>
                </a:extLst>
              </p:cNvPr>
              <p:cNvSpPr txBox="1"/>
              <p:nvPr/>
            </p:nvSpPr>
            <p:spPr>
              <a:xfrm>
                <a:off x="332422" y="1418818"/>
                <a:ext cx="8493443" cy="768865"/>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CUSUM-UCB</a:t>
                </a:r>
              </a:p>
              <a:p>
                <a:r>
                  <a:rPr lang="en-US" sz="1200" dirty="0">
                    <a:latin typeface="Arial" panose="020B0604020202020204" pitchFamily="34" charset="0"/>
                    <a:cs typeface="Arial" panose="020B0604020202020204" pitchFamily="34" charset="0"/>
                  </a:rPr>
                  <a:t>The following graphs display the arms selected by the CUSUM-UCB agent as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varies. As with the previous example, the second plot uses the theoretical value for </a:t>
                </a:r>
                <a:r>
                  <a:rPr lang="en-US" sz="1200" b="1" i="1" dirty="0">
                    <a:latin typeface="Arial" panose="020B0604020202020204" pitchFamily="34" charset="0"/>
                    <a:cs typeface="Arial" panose="020B0604020202020204" pitchFamily="34" charset="0"/>
                  </a:rPr>
                  <a:t>h</a:t>
                </a:r>
                <a:r>
                  <a:rPr lang="en-US" sz="1200" dirty="0">
                    <a:latin typeface="Arial" panose="020B0604020202020204" pitchFamily="34" charset="0"/>
                    <a:cs typeface="Arial" panose="020B0604020202020204" pitchFamily="34" charset="0"/>
                  </a:rPr>
                  <a:t>, calculated as </a:t>
                </a:r>
                <a14:m>
                  <m:oMath xmlns:m="http://schemas.openxmlformats.org/officeDocument/2006/math">
                    <m:r>
                      <m:rPr>
                        <m:sty m:val="p"/>
                      </m:rPr>
                      <a:rPr lang="it-IT" sz="1200" b="0" i="0" smtClean="0">
                        <a:latin typeface="Cambria Math" panose="02040503050406030204" pitchFamily="18" charset="0"/>
                        <a:cs typeface="Arial" panose="020B0604020202020204" pitchFamily="34" charset="0"/>
                      </a:rPr>
                      <m:t>h</m:t>
                    </m:r>
                    <m:r>
                      <a:rPr lang="it-IT" sz="1200" b="0" i="0" smtClean="0">
                        <a:latin typeface="Cambria Math" panose="02040503050406030204" pitchFamily="18" charset="0"/>
                        <a:cs typeface="Arial" panose="020B0604020202020204" pitchFamily="34" charset="0"/>
                      </a:rPr>
                      <m:t>=2 </m:t>
                    </m:r>
                    <m:r>
                      <m:rPr>
                        <m:sty m:val="p"/>
                      </m:rPr>
                      <a:rPr lang="it-IT" sz="1200" b="0" i="0" smtClean="0">
                        <a:latin typeface="Cambria Math" panose="02040503050406030204" pitchFamily="18" charset="0"/>
                        <a:cs typeface="Arial" panose="020B0604020202020204" pitchFamily="34" charset="0"/>
                      </a:rPr>
                      <m:t>log</m:t>
                    </m:r>
                    <m:d>
                      <m:dPr>
                        <m:ctrlPr>
                          <a:rPr lang="en-US" sz="1200" i="1" smtClean="0">
                            <a:latin typeface="Cambria Math" panose="02040503050406030204" pitchFamily="18" charset="0"/>
                            <a:cs typeface="Arial" panose="020B0604020202020204" pitchFamily="34" charset="0"/>
                          </a:rPr>
                        </m:ctrlPr>
                      </m:dPr>
                      <m:e>
                        <m:f>
                          <m:fPr>
                            <m:ctrlPr>
                              <a:rPr lang="en-US" sz="1200" i="1">
                                <a:latin typeface="Cambria Math" panose="02040503050406030204" pitchFamily="18" charset="0"/>
                                <a:cs typeface="Arial" panose="020B0604020202020204" pitchFamily="34" charset="0"/>
                              </a:rPr>
                            </m:ctrlPr>
                          </m:fPr>
                          <m:num>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𝑑𝑎𝑦𝑠</m:t>
                            </m:r>
                          </m:num>
                          <m:den>
                            <m:r>
                              <a:rPr lang="it-IT" sz="1200" i="1">
                                <a:latin typeface="Cambria Math" panose="02040503050406030204" pitchFamily="18" charset="0"/>
                                <a:cs typeface="Arial" panose="020B0604020202020204" pitchFamily="34" charset="0"/>
                              </a:rPr>
                              <m:t>𝑛</m:t>
                            </m:r>
                            <m:r>
                              <a:rPr lang="it-IT" sz="1200" i="1">
                                <a:latin typeface="Cambria Math" panose="02040503050406030204" pitchFamily="18" charset="0"/>
                                <a:cs typeface="Arial" panose="020B0604020202020204" pitchFamily="34" charset="0"/>
                              </a:rPr>
                              <m:t> </m:t>
                            </m:r>
                            <m:r>
                              <a:rPr lang="it-IT" sz="1200" i="1">
                                <a:latin typeface="Cambria Math" panose="02040503050406030204" pitchFamily="18" charset="0"/>
                                <a:cs typeface="Arial" panose="020B0604020202020204" pitchFamily="34" charset="0"/>
                              </a:rPr>
                              <m:t>𝑖𝑛𝑡𝑒𝑟𝑣𝑎𝑙𝑠</m:t>
                            </m:r>
                          </m:den>
                        </m:f>
                      </m:e>
                    </m:d>
                    <m:r>
                      <a:rPr lang="it-IT" sz="1200" b="0" i="1" smtClean="0">
                        <a:latin typeface="Cambria Math" panose="02040503050406030204" pitchFamily="18" charset="0"/>
                        <a:cs typeface="Arial" panose="020B0604020202020204" pitchFamily="34" charset="0"/>
                      </a:rPr>
                      <m:t>.</m:t>
                    </m:r>
                  </m:oMath>
                </a14:m>
                <a:endParaRPr lang="it-IT" sz="1200" dirty="0">
                  <a:latin typeface="Arial" panose="020B0604020202020204" pitchFamily="34" charset="0"/>
                  <a:cs typeface="Arial" panose="020B0604020202020204" pitchFamily="34" charset="0"/>
                </a:endParaRPr>
              </a:p>
            </p:txBody>
          </p:sp>
        </mc:Choice>
        <mc:Fallback>
          <p:sp>
            <p:nvSpPr>
              <p:cNvPr id="10" name="TextBox 9">
                <a:extLst>
                  <a:ext uri="{FF2B5EF4-FFF2-40B4-BE49-F238E27FC236}">
                    <a16:creationId xmlns:a16="http://schemas.microsoft.com/office/drawing/2014/main" id="{05CAD1F5-DE16-2939-5C42-9C10D96361EF}"/>
                  </a:ext>
                </a:extLst>
              </p:cNvPr>
              <p:cNvSpPr txBox="1">
                <a:spLocks noRot="1" noChangeAspect="1" noMove="1" noResize="1" noEditPoints="1" noAdjustHandles="1" noChangeArrowheads="1" noChangeShapeType="1" noTextEdit="1"/>
              </p:cNvSpPr>
              <p:nvPr/>
            </p:nvSpPr>
            <p:spPr>
              <a:xfrm>
                <a:off x="332422" y="1418818"/>
                <a:ext cx="8493443" cy="768865"/>
              </a:xfrm>
              <a:prstGeom prst="rect">
                <a:avLst/>
              </a:prstGeom>
              <a:blipFill>
                <a:blip r:embed="rId2"/>
                <a:stretch>
                  <a:fillRect l="-215" t="-1587"/>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3CCFE53-A59B-8BB1-4C5E-0C0057859CAA}"/>
              </a:ext>
            </a:extLst>
          </p:cNvPr>
          <p:cNvSpPr txBox="1"/>
          <p:nvPr/>
        </p:nvSpPr>
        <p:spPr>
          <a:xfrm>
            <a:off x="2286000" y="3244334"/>
            <a:ext cx="4572000" cy="369332"/>
          </a:xfrm>
          <a:prstGeom prst="rect">
            <a:avLst/>
          </a:prstGeom>
          <a:noFill/>
        </p:spPr>
        <p:txBody>
          <a:bodyPr wrap="square">
            <a:spAutoFit/>
          </a:bodyPr>
          <a:lstStyle/>
          <a:p>
            <a:endParaRPr lang="it-IT" dirty="0"/>
          </a:p>
        </p:txBody>
      </p:sp>
      <p:pic>
        <p:nvPicPr>
          <p:cNvPr id="33" name="Picture 32">
            <a:extLst>
              <a:ext uri="{FF2B5EF4-FFF2-40B4-BE49-F238E27FC236}">
                <a16:creationId xmlns:a16="http://schemas.microsoft.com/office/drawing/2014/main" id="{9D8D6C15-AC16-CE22-4852-872D1E4854CA}"/>
              </a:ext>
            </a:extLst>
          </p:cNvPr>
          <p:cNvPicPr>
            <a:picLocks noChangeAspect="1"/>
          </p:cNvPicPr>
          <p:nvPr/>
        </p:nvPicPr>
        <p:blipFill>
          <a:blip r:embed="rId3"/>
          <a:stretch>
            <a:fillRect/>
          </a:stretch>
        </p:blipFill>
        <p:spPr>
          <a:xfrm>
            <a:off x="0" y="4107120"/>
            <a:ext cx="9144000" cy="1783080"/>
          </a:xfrm>
          <a:prstGeom prst="rect">
            <a:avLst/>
          </a:prstGeom>
        </p:spPr>
      </p:pic>
      <p:sp>
        <p:nvSpPr>
          <p:cNvPr id="2" name="Titolo 1">
            <a:extLst>
              <a:ext uri="{FF2B5EF4-FFF2-40B4-BE49-F238E27FC236}">
                <a16:creationId xmlns:a16="http://schemas.microsoft.com/office/drawing/2014/main" id="{32C64F18-9031-9E8B-06DC-3F4FEA9EEFEC}"/>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Results</a:t>
            </a:r>
            <a:br>
              <a:rPr lang="it-IT" sz="3600" dirty="0"/>
            </a:br>
            <a:r>
              <a:rPr lang="it-IT" sz="2100" dirty="0" err="1"/>
              <a:t>Changing</a:t>
            </a:r>
            <a:r>
              <a:rPr lang="it-IT" sz="2100" dirty="0"/>
              <a:t> </a:t>
            </a:r>
            <a:r>
              <a:rPr lang="it-IT" sz="2100" i="1" dirty="0"/>
              <a:t>W</a:t>
            </a:r>
            <a:r>
              <a:rPr lang="it-IT" sz="2100" dirty="0"/>
              <a:t> and </a:t>
            </a:r>
            <a:r>
              <a:rPr lang="it-IT" sz="2100" i="1" dirty="0"/>
              <a:t>h</a:t>
            </a:r>
            <a:endParaRPr lang="it-IT" sz="2100" dirty="0"/>
          </a:p>
        </p:txBody>
      </p:sp>
    </p:spTree>
    <p:extLst>
      <p:ext uri="{BB962C8B-B14F-4D97-AF65-F5344CB8AC3E}">
        <p14:creationId xmlns:p14="http://schemas.microsoft.com/office/powerpoint/2010/main" val="10920093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DECAAB-AD50-1E42-2C4A-9435E8F20EBC}"/>
              </a:ext>
            </a:extLst>
          </p:cNvPr>
          <p:cNvPicPr>
            <a:picLocks noChangeAspect="1"/>
          </p:cNvPicPr>
          <p:nvPr/>
        </p:nvPicPr>
        <p:blipFill>
          <a:blip r:embed="rId2"/>
          <a:stretch>
            <a:fillRect/>
          </a:stretch>
        </p:blipFill>
        <p:spPr>
          <a:xfrm>
            <a:off x="5699760" y="1284486"/>
            <a:ext cx="3078480" cy="2412718"/>
          </a:xfrm>
          <a:prstGeom prst="rect">
            <a:avLst/>
          </a:prstGeom>
        </p:spPr>
      </p:pic>
      <p:pic>
        <p:nvPicPr>
          <p:cNvPr id="13" name="Picture 12">
            <a:extLst>
              <a:ext uri="{FF2B5EF4-FFF2-40B4-BE49-F238E27FC236}">
                <a16:creationId xmlns:a16="http://schemas.microsoft.com/office/drawing/2014/main" id="{D41128D3-CAE1-826B-95FD-D2E56874383C}"/>
              </a:ext>
            </a:extLst>
          </p:cNvPr>
          <p:cNvPicPr>
            <a:picLocks noChangeAspect="1"/>
          </p:cNvPicPr>
          <p:nvPr/>
        </p:nvPicPr>
        <p:blipFill>
          <a:blip r:embed="rId3"/>
          <a:stretch>
            <a:fillRect/>
          </a:stretch>
        </p:blipFill>
        <p:spPr>
          <a:xfrm>
            <a:off x="288925" y="3565008"/>
            <a:ext cx="3078480" cy="241271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9BAB05-E227-AC34-556B-5697A12536C9}"/>
                  </a:ext>
                </a:extLst>
              </p:cNvPr>
              <p:cNvSpPr txBox="1"/>
              <p:nvPr/>
            </p:nvSpPr>
            <p:spPr>
              <a:xfrm>
                <a:off x="3657600" y="3727097"/>
                <a:ext cx="5120640" cy="2400081"/>
              </a:xfrm>
              <a:prstGeom prst="rect">
                <a:avLst/>
              </a:prstGeom>
              <a:noFill/>
            </p:spPr>
            <p:txBody>
              <a:bodyPr wrap="square" rtlCol="0">
                <a:spAutoFit/>
              </a:bodyPr>
              <a:lstStyle/>
              <a:p>
                <a:pPr algn="just"/>
                <a:r>
                  <a:rPr lang="it-IT"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The best performance for the CUSUM agent was achieved with the smallest h value </a:t>
                </a:r>
                <a14:m>
                  <m:oMath xmlns:m="http://schemas.openxmlformats.org/officeDocument/2006/math">
                    <m:r>
                      <m:rPr>
                        <m:sty m:val="p"/>
                      </m:rPr>
                      <a:rPr lang="it-IT" sz="1200" b="0" i="0" smtClean="0">
                        <a:latin typeface="Cambria Math" panose="02040503050406030204" pitchFamily="18" charset="0"/>
                        <a:cs typeface="Arial" panose="020B0604020202020204" pitchFamily="34" charset="0"/>
                      </a:rPr>
                      <m:t>h</m:t>
                    </m:r>
                    <m:r>
                      <a:rPr lang="it-IT" sz="1200" b="0" i="0" smtClean="0">
                        <a:latin typeface="Cambria Math" panose="02040503050406030204" pitchFamily="18" charset="0"/>
                        <a:cs typeface="Arial" panose="020B0604020202020204" pitchFamily="34" charset="0"/>
                      </a:rPr>
                      <m:t>=</m:t>
                    </m:r>
                    <m:f>
                      <m:fPr>
                        <m:ctrlPr>
                          <a:rPr lang="it-IT" sz="1200" i="1" smtClean="0">
                            <a:latin typeface="Cambria Math" panose="02040503050406030204" pitchFamily="18" charset="0"/>
                            <a:cs typeface="Arial" panose="020B0604020202020204" pitchFamily="34" charset="0"/>
                          </a:rPr>
                        </m:ctrlPr>
                      </m:fPr>
                      <m:num>
                        <m:r>
                          <a:rPr lang="it-IT" sz="1200" b="0" i="1" smtClean="0">
                            <a:latin typeface="Cambria Math" panose="02040503050406030204" pitchFamily="18" charset="0"/>
                            <a:cs typeface="Arial" panose="020B0604020202020204" pitchFamily="34" charset="0"/>
                          </a:rPr>
                          <m:t>1</m:t>
                        </m:r>
                      </m:num>
                      <m:den>
                        <m:r>
                          <a:rPr lang="it-IT" sz="1200" b="0" i="1" smtClean="0">
                            <a:latin typeface="Cambria Math" panose="02040503050406030204" pitchFamily="18" charset="0"/>
                            <a:cs typeface="Arial" panose="020B0604020202020204" pitchFamily="34" charset="0"/>
                          </a:rPr>
                          <m:t>2</m:t>
                        </m:r>
                      </m:den>
                    </m:f>
                    <m:r>
                      <a:rPr lang="it-IT" sz="1200" b="0" i="0" smtClean="0">
                        <a:latin typeface="Cambria Math" panose="02040503050406030204" pitchFamily="18" charset="0"/>
                        <a:cs typeface="Arial" panose="020B0604020202020204" pitchFamily="34" charset="0"/>
                      </a:rPr>
                      <m:t> </m:t>
                    </m:r>
                    <m:r>
                      <m:rPr>
                        <m:sty m:val="p"/>
                      </m:rPr>
                      <a:rPr lang="it-IT" sz="1200" b="0" i="0" smtClean="0">
                        <a:latin typeface="Cambria Math" panose="02040503050406030204" pitchFamily="18" charset="0"/>
                        <a:cs typeface="Arial" panose="020B0604020202020204" pitchFamily="34" charset="0"/>
                      </a:rPr>
                      <m:t>log</m:t>
                    </m:r>
                    <m:d>
                      <m:dPr>
                        <m:ctrlPr>
                          <a:rPr lang="en-US" sz="1200" i="1" smtClean="0">
                            <a:latin typeface="Cambria Math" panose="02040503050406030204" pitchFamily="18" charset="0"/>
                            <a:cs typeface="Arial" panose="020B0604020202020204" pitchFamily="34" charset="0"/>
                          </a:rPr>
                        </m:ctrlPr>
                      </m:dPr>
                      <m:e>
                        <m:f>
                          <m:fPr>
                            <m:ctrlPr>
                              <a:rPr lang="en-US" sz="1200" i="1">
                                <a:latin typeface="Cambria Math" panose="02040503050406030204" pitchFamily="18" charset="0"/>
                                <a:cs typeface="Arial" panose="020B0604020202020204" pitchFamily="34" charset="0"/>
                              </a:rPr>
                            </m:ctrlPr>
                          </m:fPr>
                          <m:num>
                            <m:r>
                              <a:rPr lang="it-IT" sz="1200" b="0" i="1" smtClean="0">
                                <a:latin typeface="Cambria Math" panose="02040503050406030204" pitchFamily="18" charset="0"/>
                                <a:cs typeface="Arial" panose="020B0604020202020204" pitchFamily="34" charset="0"/>
                              </a:rPr>
                              <m:t>𝑛</m:t>
                            </m:r>
                            <m:r>
                              <a:rPr lang="it-IT" sz="1200" b="0" i="1" smtClean="0">
                                <a:latin typeface="Cambria Math" panose="02040503050406030204" pitchFamily="18" charset="0"/>
                                <a:cs typeface="Arial" panose="020B0604020202020204" pitchFamily="34" charset="0"/>
                              </a:rPr>
                              <m:t> </m:t>
                            </m:r>
                            <m:r>
                              <a:rPr lang="it-IT" sz="1200" b="0" i="1" smtClean="0">
                                <a:latin typeface="Cambria Math" panose="02040503050406030204" pitchFamily="18" charset="0"/>
                                <a:cs typeface="Arial" panose="020B0604020202020204" pitchFamily="34" charset="0"/>
                              </a:rPr>
                              <m:t>𝑑𝑎𝑦𝑠</m:t>
                            </m:r>
                          </m:num>
                          <m:den>
                            <m:r>
                              <a:rPr lang="it-IT" sz="1200" b="0" i="1" smtClean="0">
                                <a:latin typeface="Cambria Math" panose="02040503050406030204" pitchFamily="18" charset="0"/>
                                <a:cs typeface="Arial" panose="020B0604020202020204" pitchFamily="34" charset="0"/>
                              </a:rPr>
                              <m:t>𝑛</m:t>
                            </m:r>
                            <m:r>
                              <a:rPr lang="it-IT" sz="1200" b="0" i="1" smtClean="0">
                                <a:latin typeface="Cambria Math" panose="02040503050406030204" pitchFamily="18" charset="0"/>
                                <a:cs typeface="Arial" panose="020B0604020202020204" pitchFamily="34" charset="0"/>
                              </a:rPr>
                              <m:t> </m:t>
                            </m:r>
                            <m:r>
                              <a:rPr lang="it-IT" sz="1200" b="0" i="1" smtClean="0">
                                <a:latin typeface="Cambria Math" panose="02040503050406030204" pitchFamily="18" charset="0"/>
                                <a:cs typeface="Arial" panose="020B0604020202020204" pitchFamily="34" charset="0"/>
                              </a:rPr>
                              <m:t>𝑖𝑛𝑡𝑒𝑟𝑣𝑎𝑙𝑠</m:t>
                            </m:r>
                          </m:den>
                        </m:f>
                      </m:e>
                    </m:d>
                    <m:r>
                      <a:rPr lang="it-IT" sz="1200" b="0" i="1" smtClean="0">
                        <a:latin typeface="Cambria Math" panose="02040503050406030204" pitchFamily="18" charset="0"/>
                        <a:cs typeface="Arial" panose="020B0604020202020204" pitchFamily="34" charset="0"/>
                      </a:rPr>
                      <m:t>.</m:t>
                    </m:r>
                  </m:oMath>
                </a14:m>
                <a:endParaRPr lang="it-IT" sz="1200" dirty="0">
                  <a:latin typeface="Arial" panose="020B0604020202020204" pitchFamily="34" charset="0"/>
                  <a:cs typeface="Arial" panose="020B0604020202020204" pitchFamily="34" charset="0"/>
                </a:endParaRPr>
              </a:p>
              <a:p>
                <a:pPr algn="just"/>
                <a:endParaRPr lang="it-IT"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This suggests that, despite the noisy environment requiring more stability in the window size, the CUSUM agent performed best with </a:t>
                </a:r>
                <a:r>
                  <a:rPr lang="en-US" sz="1200" b="1" dirty="0">
                    <a:latin typeface="Arial" panose="020B0604020202020204" pitchFamily="34" charset="0"/>
                    <a:cs typeface="Arial" panose="020B0604020202020204" pitchFamily="34" charset="0"/>
                  </a:rPr>
                  <a:t>a more sensitive change detection threshold</a:t>
                </a:r>
                <a:r>
                  <a:rPr lang="en-US" sz="1200" dirty="0">
                    <a:latin typeface="Arial" panose="020B0604020202020204" pitchFamily="34" charset="0"/>
                    <a:cs typeface="Arial" panose="020B0604020202020204" pitchFamily="34" charset="0"/>
                  </a:rPr>
                  <a:t>. </a:t>
                </a:r>
              </a:p>
              <a:p>
                <a:pPr algn="just"/>
                <a:r>
                  <a:rPr lang="en-US" sz="1200" dirty="0">
                    <a:latin typeface="Arial" panose="020B0604020202020204" pitchFamily="34" charset="0"/>
                    <a:cs typeface="Arial" panose="020B0604020202020204" pitchFamily="34" charset="0"/>
                  </a:rPr>
                  <a:t>This smaller h value allowed the agent to detect changes more frequently, which was advantageous in adapting quickly to the fluctuating demand curve and achieving lower regret.</a:t>
                </a:r>
                <a:endParaRPr lang="it-IT" sz="1200" dirty="0">
                  <a:latin typeface="Arial" panose="020B0604020202020204" pitchFamily="34" charset="0"/>
                  <a:cs typeface="Arial" panose="020B0604020202020204" pitchFamily="34" charset="0"/>
                </a:endParaRPr>
              </a:p>
              <a:p>
                <a:endParaRPr lang="it-IT" dirty="0"/>
              </a:p>
              <a:p>
                <a:endParaRPr lang="it-IT" dirty="0"/>
              </a:p>
            </p:txBody>
          </p:sp>
        </mc:Choice>
        <mc:Fallback xmlns="">
          <p:sp>
            <p:nvSpPr>
              <p:cNvPr id="14" name="TextBox 13">
                <a:extLst>
                  <a:ext uri="{FF2B5EF4-FFF2-40B4-BE49-F238E27FC236}">
                    <a16:creationId xmlns:a16="http://schemas.microsoft.com/office/drawing/2014/main" id="{579BAB05-E227-AC34-556B-5697A12536C9}"/>
                  </a:ext>
                </a:extLst>
              </p:cNvPr>
              <p:cNvSpPr txBox="1">
                <a:spLocks noRot="1" noChangeAspect="1" noMove="1" noResize="1" noEditPoints="1" noAdjustHandles="1" noChangeArrowheads="1" noChangeShapeType="1" noTextEdit="1"/>
              </p:cNvSpPr>
              <p:nvPr/>
            </p:nvSpPr>
            <p:spPr>
              <a:xfrm>
                <a:off x="3657600" y="3727097"/>
                <a:ext cx="5120640" cy="2400081"/>
              </a:xfrm>
              <a:prstGeom prst="rect">
                <a:avLst/>
              </a:prstGeom>
              <a:blipFill>
                <a:blip r:embed="rId4"/>
                <a:stretch>
                  <a:fillRect t="-25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225625-7B58-A6E7-1368-D3C006520529}"/>
                  </a:ext>
                </a:extLst>
              </p:cNvPr>
              <p:cNvSpPr txBox="1"/>
              <p:nvPr/>
            </p:nvSpPr>
            <p:spPr>
              <a:xfrm>
                <a:off x="457200" y="1554767"/>
                <a:ext cx="5242560" cy="1760803"/>
              </a:xfrm>
              <a:prstGeom prst="rect">
                <a:avLst/>
              </a:prstGeom>
              <a:noFill/>
            </p:spPr>
            <p:txBody>
              <a:bodyPr wrap="square" rtlCol="0">
                <a:spAutoFit/>
              </a:bodyPr>
              <a:lstStyle/>
              <a:p>
                <a:pPr algn="just"/>
                <a:r>
                  <a:rPr lang="it-IT" sz="1200" dirty="0">
                    <a:latin typeface="Arial" panose="020B0604020202020204" pitchFamily="34" charset="0"/>
                    <a:cs typeface="Arial" panose="020B0604020202020204" pitchFamily="34" charset="0"/>
                  </a:rPr>
                  <a:t>In </a:t>
                </a:r>
                <a:r>
                  <a:rPr lang="it-IT" sz="1200" dirty="0" err="1">
                    <a:latin typeface="Arial" panose="020B0604020202020204" pitchFamily="34" charset="0"/>
                    <a:cs typeface="Arial" panose="020B0604020202020204" pitchFamily="34" charset="0"/>
                  </a:rPr>
                  <a:t>this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context</a:t>
                </a:r>
                <a:r>
                  <a:rPr lang="it-IT" sz="1200" dirty="0">
                    <a:latin typeface="Arial" panose="020B0604020202020204" pitchFamily="34" charset="0"/>
                    <a:cs typeface="Arial" panose="020B0604020202020204" pitchFamily="34" charset="0"/>
                  </a:rPr>
                  <a:t> the best W size </a:t>
                </a:r>
                <a:r>
                  <a:rPr lang="it-IT" sz="1200" dirty="0" err="1">
                    <a:latin typeface="Arial" panose="020B0604020202020204" pitchFamily="34" charset="0"/>
                    <a:cs typeface="Arial" panose="020B0604020202020204" pitchFamily="34" charset="0"/>
                  </a:rPr>
                  <a:t>was</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third</a:t>
                </a:r>
                <a:r>
                  <a:rPr lang="it-IT" sz="1200" dirty="0">
                    <a:latin typeface="Arial" panose="020B0604020202020204" pitchFamily="34" charset="0"/>
                    <a:cs typeface="Arial" panose="020B0604020202020204" pitchFamily="34" charset="0"/>
                  </a:rPr>
                  <a:t> one </a:t>
                </a:r>
                <a:r>
                  <a:rPr lang="it-IT" sz="1200" dirty="0" err="1">
                    <a:latin typeface="Arial" panose="020B0604020202020204" pitchFamily="34" charset="0"/>
                    <a:cs typeface="Arial" panose="020B0604020202020204" pitchFamily="34" charset="0"/>
                  </a:rPr>
                  <a:t>considered</a:t>
                </a:r>
                <a:r>
                  <a:rPr lang="it-IT" sz="1200" dirty="0">
                    <a:latin typeface="Arial" panose="020B0604020202020204" pitchFamily="34" charset="0"/>
                    <a:cs typeface="Arial" panose="020B0604020202020204" pitchFamily="34" charset="0"/>
                  </a:rPr>
                  <a:t> </a:t>
                </a:r>
                <a:endParaRPr lang="it-IT" sz="1200" b="0" i="0" dirty="0">
                  <a:latin typeface="Cambria Math" panose="02040503050406030204" pitchFamily="18" charset="0"/>
                </a:endParaRPr>
              </a:p>
              <a:p>
                <a:pPr algn="just"/>
                <a14:m>
                  <m:oMath xmlns:m="http://schemas.openxmlformats.org/officeDocument/2006/math">
                    <m:r>
                      <m:rPr>
                        <m:sty m:val="p"/>
                      </m:rPr>
                      <a:rPr lang="it-IT" sz="1200" b="0" i="0" smtClean="0">
                        <a:latin typeface="Cambria Math" panose="02040503050406030204" pitchFamily="18" charset="0"/>
                      </a:rPr>
                      <m:t>W</m:t>
                    </m:r>
                    <m:r>
                      <a:rPr lang="it-IT" sz="1200" b="0" i="0" smtClean="0">
                        <a:latin typeface="Cambria Math" panose="02040503050406030204" pitchFamily="18" charset="0"/>
                      </a:rPr>
                      <m:t>=</m:t>
                    </m:r>
                    <m:r>
                      <a:rPr lang="it-IT" sz="1200" b="0" i="1" smtClean="0">
                        <a:latin typeface="Cambria Math" panose="02040503050406030204" pitchFamily="18" charset="0"/>
                      </a:rPr>
                      <m:t>5∗</m:t>
                    </m:r>
                    <m:r>
                      <a:rPr lang="it-IT" sz="1200" b="0" i="1" smtClean="0">
                        <a:latin typeface="Cambria Math" panose="02040503050406030204" pitchFamily="18" charset="0"/>
                      </a:rPr>
                      <m:t>𝑖𝑛𝑡</m:t>
                    </m:r>
                    <m:r>
                      <a:rPr lang="it-IT" sz="1200" b="0" i="1" smtClean="0">
                        <a:latin typeface="Cambria Math" panose="02040503050406030204" pitchFamily="18" charset="0"/>
                      </a:rPr>
                      <m:t>(2</m:t>
                    </m:r>
                    <m:rad>
                      <m:radPr>
                        <m:degHide m:val="on"/>
                        <m:ctrlPr>
                          <a:rPr lang="it-IT" sz="1200" b="0" i="1" smtClean="0">
                            <a:latin typeface="Cambria Math" panose="02040503050406030204" pitchFamily="18" charset="0"/>
                          </a:rPr>
                        </m:ctrlPr>
                      </m:radPr>
                      <m:deg/>
                      <m:e>
                        <m:f>
                          <m:fPr>
                            <m:ctrlPr>
                              <a:rPr lang="it-IT" sz="1200" b="0" i="1" smtClean="0">
                                <a:latin typeface="Cambria Math" panose="02040503050406030204" pitchFamily="18" charset="0"/>
                              </a:rPr>
                            </m:ctrlPr>
                          </m:fPr>
                          <m:num>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 ∗</m:t>
                            </m:r>
                            <m:r>
                              <m:rPr>
                                <m:sty m:val="p"/>
                              </m:rPr>
                              <a:rPr lang="it-IT" sz="1200" b="0" i="0" smtClean="0">
                                <a:latin typeface="Cambria Math" panose="02040503050406030204" pitchFamily="18" charset="0"/>
                              </a:rPr>
                              <m:t>log</m:t>
                            </m:r>
                            <m:r>
                              <a:rPr lang="it-IT" sz="1200" b="0" i="1" smtClean="0">
                                <a:latin typeface="Cambria Math" panose="02040503050406030204" pitchFamily="18" charset="0"/>
                              </a:rPr>
                              <m:t>⁡(</m:t>
                            </m:r>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𝑑𝑎𝑦𝑠</m:t>
                            </m:r>
                            <m:r>
                              <a:rPr lang="it-IT" sz="1200" b="0" i="1" smtClean="0">
                                <a:latin typeface="Cambria Math" panose="02040503050406030204" pitchFamily="18" charset="0"/>
                              </a:rPr>
                              <m:t>)</m:t>
                            </m:r>
                          </m:num>
                          <m:den>
                            <m:r>
                              <a:rPr lang="it-IT" sz="1200" b="0" i="1" smtClean="0">
                                <a:latin typeface="Cambria Math" panose="02040503050406030204" pitchFamily="18" charset="0"/>
                              </a:rPr>
                              <m:t>𝑛</m:t>
                            </m:r>
                            <m:r>
                              <a:rPr lang="it-IT" sz="1200" b="0" i="1" smtClean="0">
                                <a:latin typeface="Cambria Math" panose="02040503050406030204" pitchFamily="18" charset="0"/>
                              </a:rPr>
                              <m:t> </m:t>
                            </m:r>
                            <m:r>
                              <a:rPr lang="it-IT" sz="1200" b="0" i="1" smtClean="0">
                                <a:latin typeface="Cambria Math" panose="02040503050406030204" pitchFamily="18" charset="0"/>
                              </a:rPr>
                              <m:t>𝑖𝑛𝑡𝑒𝑟𝑣𝑎𝑙𝑠</m:t>
                            </m:r>
                          </m:den>
                        </m:f>
                      </m:e>
                    </m:rad>
                  </m:oMath>
                </a14:m>
                <a:r>
                  <a:rPr lang="it-IT"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which is larger than the theoretical value initially used. </a:t>
                </a:r>
              </a:p>
              <a:p>
                <a:pPr algn="just"/>
                <a:r>
                  <a:rPr lang="en-US" sz="1200" dirty="0">
                    <a:latin typeface="Arial" panose="020B0604020202020204" pitchFamily="34" charset="0"/>
                    <a:cs typeface="Arial" panose="020B0604020202020204" pitchFamily="34" charset="0"/>
                  </a:rPr>
                  <a:t>In this highly noisy environment, a </a:t>
                </a:r>
                <a:r>
                  <a:rPr lang="en-US" sz="1200" b="1" dirty="0">
                    <a:latin typeface="Arial" panose="020B0604020202020204" pitchFamily="34" charset="0"/>
                    <a:cs typeface="Arial" panose="020B0604020202020204" pitchFamily="34" charset="0"/>
                  </a:rPr>
                  <a:t>larger window size</a:t>
                </a:r>
                <a:r>
                  <a:rPr lang="en-US" sz="1200" dirty="0">
                    <a:latin typeface="Arial" panose="020B0604020202020204" pitchFamily="34" charset="0"/>
                    <a:cs typeface="Arial" panose="020B0604020202020204" pitchFamily="34" charset="0"/>
                  </a:rPr>
                  <a:t> provides the necessary stability for the agents to perform effectively. </a:t>
                </a:r>
              </a:p>
              <a:p>
                <a:pPr algn="just"/>
                <a:r>
                  <a:rPr lang="en-US" sz="1200" dirty="0">
                    <a:latin typeface="Arial" panose="020B0604020202020204" pitchFamily="34" charset="0"/>
                    <a:cs typeface="Arial" panose="020B0604020202020204" pitchFamily="34" charset="0"/>
                  </a:rPr>
                  <a:t>This increased stability helps the agents better manage the noise and adapt to the fluctuations in the demand curve, leading to improved performance.</a:t>
                </a:r>
                <a:endParaRPr lang="it-IT" sz="12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BD225625-7B58-A6E7-1368-D3C006520529}"/>
                  </a:ext>
                </a:extLst>
              </p:cNvPr>
              <p:cNvSpPr txBox="1">
                <a:spLocks noRot="1" noChangeAspect="1" noMove="1" noResize="1" noEditPoints="1" noAdjustHandles="1" noChangeArrowheads="1" noChangeShapeType="1" noTextEdit="1"/>
              </p:cNvSpPr>
              <p:nvPr/>
            </p:nvSpPr>
            <p:spPr>
              <a:xfrm>
                <a:off x="457200" y="1554767"/>
                <a:ext cx="5242560" cy="1760803"/>
              </a:xfrm>
              <a:prstGeom prst="rect">
                <a:avLst/>
              </a:prstGeom>
              <a:blipFill>
                <a:blip r:embed="rId5"/>
                <a:stretch>
                  <a:fillRect t="-346" b="-1384"/>
                </a:stretch>
              </a:blipFill>
            </p:spPr>
            <p:txBody>
              <a:bodyPr/>
              <a:lstStyle/>
              <a:p>
                <a:r>
                  <a:rPr lang="it-IT">
                    <a:noFill/>
                  </a:rPr>
                  <a:t> </a:t>
                </a:r>
              </a:p>
            </p:txBody>
          </p:sp>
        </mc:Fallback>
      </mc:AlternateContent>
      <p:sp>
        <p:nvSpPr>
          <p:cNvPr id="7" name="Titolo 1">
            <a:extLst>
              <a:ext uri="{FF2B5EF4-FFF2-40B4-BE49-F238E27FC236}">
                <a16:creationId xmlns:a16="http://schemas.microsoft.com/office/drawing/2014/main" id="{B9A5D2DE-05D8-B34E-2DE7-2A283B98B9D7}"/>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Results</a:t>
            </a:r>
            <a:br>
              <a:rPr lang="it-IT" sz="3600" dirty="0"/>
            </a:br>
            <a:r>
              <a:rPr lang="it-IT" sz="2100" dirty="0" err="1"/>
              <a:t>Changing</a:t>
            </a:r>
            <a:r>
              <a:rPr lang="it-IT" sz="2100" dirty="0"/>
              <a:t> </a:t>
            </a:r>
            <a:r>
              <a:rPr lang="it-IT" sz="2100" i="1" dirty="0"/>
              <a:t>W</a:t>
            </a:r>
            <a:r>
              <a:rPr lang="it-IT" sz="2100" dirty="0"/>
              <a:t> and </a:t>
            </a:r>
            <a:r>
              <a:rPr lang="it-IT" sz="2100" i="1" dirty="0"/>
              <a:t>h</a:t>
            </a:r>
            <a:endParaRPr lang="it-IT" sz="2100" dirty="0"/>
          </a:p>
        </p:txBody>
      </p:sp>
    </p:spTree>
    <p:extLst>
      <p:ext uri="{BB962C8B-B14F-4D97-AF65-F5344CB8AC3E}">
        <p14:creationId xmlns:p14="http://schemas.microsoft.com/office/powerpoint/2010/main" val="31275501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6181631"/>
            <a:ext cx="3381847" cy="676369"/>
          </a:xfrm>
          <a:prstGeom prst="rect">
            <a:avLst/>
          </a:prstGeom>
        </p:spPr>
      </p:pic>
      <p:sp>
        <p:nvSpPr>
          <p:cNvPr id="6" name="TextBox 5">
            <a:extLst>
              <a:ext uri="{FF2B5EF4-FFF2-40B4-BE49-F238E27FC236}">
                <a16:creationId xmlns:a16="http://schemas.microsoft.com/office/drawing/2014/main" id="{0E3DD29D-D275-9E6C-1CC5-E681C6B6695F}"/>
              </a:ext>
            </a:extLst>
          </p:cNvPr>
          <p:cNvSpPr txBox="1"/>
          <p:nvPr/>
        </p:nvSpPr>
        <p:spPr>
          <a:xfrm>
            <a:off x="568960" y="1461254"/>
            <a:ext cx="8117840" cy="2308324"/>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Similar considerations can be made regarding the number of intervals into which the days are divided, and consequently, the length of each interval. </a:t>
            </a:r>
          </a:p>
          <a:p>
            <a:pPr algn="just"/>
            <a:r>
              <a:rPr lang="en-US" sz="1200" dirty="0">
                <a:latin typeface="Arial" panose="020B0604020202020204" pitchFamily="34" charset="0"/>
                <a:cs typeface="Arial" panose="020B0604020202020204" pitchFamily="34" charset="0"/>
              </a:rPr>
              <a:t>When there are </a:t>
            </a:r>
            <a:r>
              <a:rPr lang="en-US" sz="1200" b="1" dirty="0">
                <a:latin typeface="Arial" panose="020B0604020202020204" pitchFamily="34" charset="0"/>
                <a:cs typeface="Arial" panose="020B0604020202020204" pitchFamily="34" charset="0"/>
              </a:rPr>
              <a:t>many short intervals</a:t>
            </a:r>
            <a:r>
              <a:rPr lang="en-US" sz="1200" dirty="0">
                <a:latin typeface="Arial" panose="020B0604020202020204" pitchFamily="34" charset="0"/>
                <a:cs typeface="Arial" panose="020B0604020202020204" pitchFamily="34" charset="0"/>
              </a:rPr>
              <a:t>, agents using </a:t>
            </a:r>
            <a:r>
              <a:rPr lang="en-US" sz="1200" b="1" dirty="0">
                <a:latin typeface="Arial" panose="020B0604020202020204" pitchFamily="34" charset="0"/>
                <a:cs typeface="Arial" panose="020B0604020202020204" pitchFamily="34" charset="0"/>
              </a:rPr>
              <a:t>change detection appear to have an advantage</a:t>
            </a:r>
            <a:r>
              <a:rPr lang="en-US" sz="1200" dirty="0">
                <a:latin typeface="Arial" panose="020B0604020202020204" pitchFamily="34" charset="0"/>
                <a:cs typeface="Arial" panose="020B0604020202020204" pitchFamily="34" charset="0"/>
              </a:rPr>
              <a:t> over the sliding window approach, likely due to its faster ability to adjust strategies.</a:t>
            </a:r>
          </a:p>
          <a:p>
            <a:pPr algn="just"/>
            <a:endParaRPr lang="en-US"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For instance, in one scenario, the total number of </a:t>
            </a:r>
            <a:r>
              <a:rPr lang="en-US" sz="1200" b="1" dirty="0">
                <a:latin typeface="Arial" panose="020B0604020202020204" pitchFamily="34" charset="0"/>
                <a:cs typeface="Arial" panose="020B0604020202020204" pitchFamily="34" charset="0"/>
              </a:rPr>
              <a:t>days</a:t>
            </a:r>
            <a:r>
              <a:rPr lang="en-US" sz="1200" dirty="0">
                <a:latin typeface="Arial" panose="020B0604020202020204" pitchFamily="34" charset="0"/>
                <a:cs typeface="Arial" panose="020B0604020202020204" pitchFamily="34" charset="0"/>
              </a:rPr>
              <a:t> was set to </a:t>
            </a:r>
            <a:r>
              <a:rPr lang="en-US" sz="1200" b="1" dirty="0">
                <a:latin typeface="Arial" panose="020B0604020202020204" pitchFamily="34" charset="0"/>
                <a:cs typeface="Arial" panose="020B0604020202020204" pitchFamily="34" charset="0"/>
              </a:rPr>
              <a:t>365*4</a:t>
            </a:r>
            <a:r>
              <a:rPr lang="en-US" sz="1200" dirty="0">
                <a:latin typeface="Arial" panose="020B0604020202020204" pitchFamily="34" charset="0"/>
                <a:cs typeface="Arial" panose="020B0604020202020204" pitchFamily="34" charset="0"/>
              </a:rPr>
              <a:t>, and the number of </a:t>
            </a:r>
            <a:r>
              <a:rPr lang="en-US" sz="1200" b="1" dirty="0">
                <a:latin typeface="Arial" panose="020B0604020202020204" pitchFamily="34" charset="0"/>
                <a:cs typeface="Arial" panose="020B0604020202020204" pitchFamily="34" charset="0"/>
              </a:rPr>
              <a:t>intervals</a:t>
            </a:r>
            <a:r>
              <a:rPr lang="en-US" sz="1200" dirty="0">
                <a:latin typeface="Arial" panose="020B0604020202020204" pitchFamily="34" charset="0"/>
                <a:cs typeface="Arial" panose="020B0604020202020204" pitchFamily="34" charset="0"/>
              </a:rPr>
              <a:t> to </a:t>
            </a:r>
            <a:r>
              <a:rPr lang="en-US" sz="1200" b="1" dirty="0">
                <a:latin typeface="Arial" panose="020B0604020202020204" pitchFamily="34" charset="0"/>
                <a:cs typeface="Arial" panose="020B0604020202020204" pitchFamily="34" charset="0"/>
              </a:rPr>
              <a:t>16</a:t>
            </a:r>
            <a:r>
              <a:rPr lang="en-US" sz="1200" dirty="0">
                <a:latin typeface="Arial" panose="020B0604020202020204" pitchFamily="34" charset="0"/>
                <a:cs typeface="Arial" panose="020B0604020202020204" pitchFamily="34" charset="0"/>
              </a:rPr>
              <a:t>, representing a case where the demand curve for a product </a:t>
            </a:r>
            <a:r>
              <a:rPr lang="en-US" sz="1200" b="1" dirty="0">
                <a:latin typeface="Arial" panose="020B0604020202020204" pitchFamily="34" charset="0"/>
                <a:cs typeface="Arial" panose="020B0604020202020204" pitchFamily="34" charset="0"/>
              </a:rPr>
              <a:t>shifts each season </a:t>
            </a:r>
            <a:r>
              <a:rPr lang="en-US" sz="1200" dirty="0">
                <a:latin typeface="Arial" panose="020B0604020202020204" pitchFamily="34" charset="0"/>
                <a:cs typeface="Arial" panose="020B0604020202020204" pitchFamily="34" charset="0"/>
              </a:rPr>
              <a:t>of the year. </a:t>
            </a:r>
          </a:p>
          <a:p>
            <a:pPr algn="just"/>
            <a:endParaRPr lang="en-US" sz="1200" dirty="0">
              <a:latin typeface="Arial" panose="020B0604020202020204" pitchFamily="34" charset="0"/>
              <a:cs typeface="Arial" panose="020B0604020202020204" pitchFamily="34" charset="0"/>
            </a:endParaRPr>
          </a:p>
          <a:p>
            <a:pPr algn="just"/>
            <a:r>
              <a:rPr lang="en-US" sz="1200" dirty="0">
                <a:latin typeface="Arial" panose="020B0604020202020204" pitchFamily="34" charset="0"/>
                <a:cs typeface="Arial" panose="020B0604020202020204" pitchFamily="34" charset="0"/>
              </a:rPr>
              <a:t>In this highly dynamic environment, where the demand curve changes frequently, the </a:t>
            </a:r>
            <a:r>
              <a:rPr lang="en-US" sz="1200" b="1" dirty="0">
                <a:latin typeface="Arial" panose="020B0604020202020204" pitchFamily="34" charset="0"/>
                <a:cs typeface="Arial" panose="020B0604020202020204" pitchFamily="34" charset="0"/>
              </a:rPr>
              <a:t>CUSUM</a:t>
            </a:r>
            <a:r>
              <a:rPr lang="en-US" sz="1200" dirty="0">
                <a:latin typeface="Arial" panose="020B0604020202020204" pitchFamily="34" charset="0"/>
                <a:cs typeface="Arial" panose="020B0604020202020204" pitchFamily="34" charset="0"/>
              </a:rPr>
              <a:t> agent achieved the </a:t>
            </a:r>
            <a:r>
              <a:rPr lang="en-US" sz="1200" b="1" dirty="0">
                <a:latin typeface="Arial" panose="020B0604020202020204" pitchFamily="34" charset="0"/>
                <a:cs typeface="Arial" panose="020B0604020202020204" pitchFamily="34" charset="0"/>
              </a:rPr>
              <a:t>lowest regret</a:t>
            </a:r>
            <a:r>
              <a:rPr lang="en-US" sz="1200" dirty="0">
                <a:latin typeface="Arial" panose="020B0604020202020204" pitchFamily="34" charset="0"/>
                <a:cs typeface="Arial" panose="020B0604020202020204" pitchFamily="34" charset="0"/>
              </a:rPr>
              <a:t>, while the sliding window approach proved largely ineffective, performing even worse than the standard UCB1 agent.</a:t>
            </a:r>
            <a:endParaRPr lang="it-IT" sz="1200" dirty="0">
              <a:latin typeface="Arial" panose="020B0604020202020204" pitchFamily="34" charset="0"/>
              <a:cs typeface="Arial" panose="020B0604020202020204" pitchFamily="34" charset="0"/>
            </a:endParaRPr>
          </a:p>
          <a:p>
            <a:r>
              <a:rPr lang="it-IT" sz="1200" dirty="0"/>
              <a:t> </a:t>
            </a:r>
          </a:p>
        </p:txBody>
      </p:sp>
      <p:pic>
        <p:nvPicPr>
          <p:cNvPr id="9" name="Picture 8">
            <a:extLst>
              <a:ext uri="{FF2B5EF4-FFF2-40B4-BE49-F238E27FC236}">
                <a16:creationId xmlns:a16="http://schemas.microsoft.com/office/drawing/2014/main" id="{C0638C99-0CC2-E199-C4DC-3BF0FE1471AB}"/>
              </a:ext>
            </a:extLst>
          </p:cNvPr>
          <p:cNvPicPr>
            <a:picLocks noChangeAspect="1"/>
          </p:cNvPicPr>
          <p:nvPr/>
        </p:nvPicPr>
        <p:blipFill>
          <a:blip r:embed="rId3"/>
          <a:stretch>
            <a:fillRect/>
          </a:stretch>
        </p:blipFill>
        <p:spPr>
          <a:xfrm>
            <a:off x="477333" y="3820676"/>
            <a:ext cx="2790679" cy="2217855"/>
          </a:xfrm>
          <a:prstGeom prst="rect">
            <a:avLst/>
          </a:prstGeom>
        </p:spPr>
      </p:pic>
      <p:pic>
        <p:nvPicPr>
          <p:cNvPr id="12" name="Picture 11">
            <a:extLst>
              <a:ext uri="{FF2B5EF4-FFF2-40B4-BE49-F238E27FC236}">
                <a16:creationId xmlns:a16="http://schemas.microsoft.com/office/drawing/2014/main" id="{48D96A03-A78F-3F52-536F-A9C9CF38EB95}"/>
              </a:ext>
            </a:extLst>
          </p:cNvPr>
          <p:cNvPicPr>
            <a:picLocks noChangeAspect="1"/>
          </p:cNvPicPr>
          <p:nvPr/>
        </p:nvPicPr>
        <p:blipFill>
          <a:blip r:embed="rId4"/>
          <a:stretch>
            <a:fillRect/>
          </a:stretch>
        </p:blipFill>
        <p:spPr>
          <a:xfrm>
            <a:off x="3288145" y="3841064"/>
            <a:ext cx="2790679" cy="2217855"/>
          </a:xfrm>
          <a:prstGeom prst="rect">
            <a:avLst/>
          </a:prstGeom>
        </p:spPr>
      </p:pic>
      <p:pic>
        <p:nvPicPr>
          <p:cNvPr id="14" name="Picture 13">
            <a:extLst>
              <a:ext uri="{FF2B5EF4-FFF2-40B4-BE49-F238E27FC236}">
                <a16:creationId xmlns:a16="http://schemas.microsoft.com/office/drawing/2014/main" id="{363C27EB-A48D-A510-3426-629568857C6E}"/>
              </a:ext>
            </a:extLst>
          </p:cNvPr>
          <p:cNvPicPr>
            <a:picLocks noChangeAspect="1"/>
          </p:cNvPicPr>
          <p:nvPr/>
        </p:nvPicPr>
        <p:blipFill>
          <a:blip r:embed="rId5"/>
          <a:stretch>
            <a:fillRect/>
          </a:stretch>
        </p:blipFill>
        <p:spPr>
          <a:xfrm>
            <a:off x="6078824" y="3806231"/>
            <a:ext cx="2790679" cy="2217855"/>
          </a:xfrm>
          <a:prstGeom prst="rect">
            <a:avLst/>
          </a:prstGeom>
        </p:spPr>
      </p:pic>
      <p:sp>
        <p:nvSpPr>
          <p:cNvPr id="7" name="Titolo 1">
            <a:extLst>
              <a:ext uri="{FF2B5EF4-FFF2-40B4-BE49-F238E27FC236}">
                <a16:creationId xmlns:a16="http://schemas.microsoft.com/office/drawing/2014/main" id="{3CBE0C06-3A1E-BCAB-380D-B0359D774C19}"/>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Results</a:t>
            </a:r>
            <a:br>
              <a:rPr lang="it-IT" sz="3600" dirty="0"/>
            </a:br>
            <a:r>
              <a:rPr lang="it-IT" sz="2100" dirty="0" err="1"/>
              <a:t>Number</a:t>
            </a:r>
            <a:r>
              <a:rPr lang="it-IT" sz="2100" dirty="0"/>
              <a:t> of </a:t>
            </a:r>
            <a:r>
              <a:rPr lang="it-IT" sz="2100" dirty="0" err="1"/>
              <a:t>Intervals</a:t>
            </a:r>
            <a:endParaRPr lang="it-IT" sz="2100" dirty="0"/>
          </a:p>
        </p:txBody>
      </p:sp>
    </p:spTree>
    <p:extLst>
      <p:ext uri="{BB962C8B-B14F-4D97-AF65-F5344CB8AC3E}">
        <p14:creationId xmlns:p14="http://schemas.microsoft.com/office/powerpoint/2010/main" val="3278915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5931F-A562-50B9-0784-B26DB0B392D2}"/>
              </a:ext>
            </a:extLst>
          </p:cNvPr>
          <p:cNvSpPr>
            <a:spLocks noGrp="1"/>
          </p:cNvSpPr>
          <p:nvPr>
            <p:ph idx="1"/>
          </p:nvPr>
        </p:nvSpPr>
        <p:spPr>
          <a:xfrm>
            <a:off x="410137" y="1434670"/>
            <a:ext cx="8323726" cy="4525963"/>
          </a:xfrm>
        </p:spPr>
        <p:txBody>
          <a:bodyPr>
            <a:normAutofit/>
          </a:bodyPr>
          <a:lstStyle/>
          <a:p>
            <a:pPr marL="342900" indent="-342900">
              <a:buFont typeface="Arial" panose="020B0604020202020204" pitchFamily="34" charset="0"/>
              <a:buChar char="•"/>
            </a:pPr>
            <a:r>
              <a:rPr lang="en-US" sz="1400" i="1" dirty="0"/>
              <a:t>Instance-Dependent Agent Behavior</a:t>
            </a:r>
          </a:p>
          <a:p>
            <a:pPr algn="just"/>
            <a:r>
              <a:rPr lang="en-US" sz="1200" dirty="0"/>
              <a:t>One significant limitation encountered in this assignment is the difficulty in making generalizable conclusions due to the </a:t>
            </a:r>
            <a:r>
              <a:rPr lang="en-US" sz="1200" b="1" dirty="0"/>
              <a:t>highly instance-dependent behavior of the agents</a:t>
            </a:r>
            <a:r>
              <a:rPr lang="en-US" sz="1200" dirty="0"/>
              <a:t>. </a:t>
            </a:r>
          </a:p>
          <a:p>
            <a:pPr algn="just"/>
            <a:r>
              <a:rPr lang="en-US" sz="1200" dirty="0"/>
              <a:t>Each agent's performance is closely tied to the specific parameters of the environment, such as the noise level, the rate of change in the demand curve, and the length of the intervals. </a:t>
            </a:r>
          </a:p>
          <a:p>
            <a:pPr algn="just"/>
            <a:r>
              <a:rPr lang="en-US" sz="1200" dirty="0"/>
              <a:t>This variability makes it challenging to get general insights on how these algorithms might behave in new environments with different characteristics. </a:t>
            </a:r>
          </a:p>
          <a:p>
            <a:pPr algn="just"/>
            <a:endParaRPr lang="en-US" sz="1400" dirty="0"/>
          </a:p>
          <a:p>
            <a:pPr marL="285750" indent="-285750" algn="just">
              <a:buFont typeface="Arial" panose="020B0604020202020204" pitchFamily="34" charset="0"/>
              <a:buChar char="•"/>
            </a:pPr>
            <a:r>
              <a:rPr lang="en-US" sz="1400" i="1" dirty="0"/>
              <a:t>Struggles in Simulating Real-World Seasonality</a:t>
            </a:r>
          </a:p>
          <a:p>
            <a:pPr algn="just"/>
            <a:r>
              <a:rPr lang="en-US" sz="1200" dirty="0"/>
              <a:t>Simulating real-world </a:t>
            </a:r>
            <a:r>
              <a:rPr lang="en-US" sz="1200" b="1" dirty="0"/>
              <a:t>demand seasonality </a:t>
            </a:r>
            <a:r>
              <a:rPr lang="en-US" sz="1200" dirty="0"/>
              <a:t>posed significant challenges, particularly when using UCB1-like agents that require substantial exploration during the initial phases of learning. </a:t>
            </a:r>
          </a:p>
          <a:p>
            <a:pPr algn="just"/>
            <a:r>
              <a:rPr lang="en-US" sz="1200" dirty="0"/>
              <a:t>In real-world situations, </a:t>
            </a:r>
            <a:r>
              <a:rPr lang="en-US" sz="1200" b="1" dirty="0"/>
              <a:t>demand</a:t>
            </a:r>
            <a:r>
              <a:rPr lang="en-US" sz="1200" dirty="0"/>
              <a:t> can </a:t>
            </a:r>
            <a:r>
              <a:rPr lang="en-US" sz="1200" b="1" dirty="0"/>
              <a:t>shift rapidly </a:t>
            </a:r>
            <a:r>
              <a:rPr lang="en-US" sz="1200" dirty="0"/>
              <a:t>due to seasonal effects, if the intervals are too short, the agents will spend most of the time exploring rather than adjusting to the true demand changes. </a:t>
            </a:r>
          </a:p>
          <a:p>
            <a:pPr algn="just"/>
            <a:r>
              <a:rPr lang="en-US" sz="1200" dirty="0"/>
              <a:t>Furthermore, the patterns driven by seasonality tend to repeat consistently from one year to the next which, if considered, could allow for a more efficient learning process. </a:t>
            </a:r>
          </a:p>
          <a:p>
            <a:pPr algn="just"/>
            <a:endParaRPr lang="en-US" sz="1200" dirty="0"/>
          </a:p>
          <a:p>
            <a:pPr marL="285750" indent="-285750" algn="just">
              <a:buFont typeface="Arial" panose="020B0604020202020204" pitchFamily="34" charset="0"/>
              <a:buChar char="•"/>
            </a:pPr>
            <a:r>
              <a:rPr lang="en-US" sz="1400" i="1" dirty="0"/>
              <a:t>Abrupt vs. smooth changes</a:t>
            </a:r>
          </a:p>
          <a:p>
            <a:pPr algn="just"/>
            <a:r>
              <a:rPr lang="en-US" sz="1200" dirty="0">
                <a:latin typeface="Arial" panose="020B0604020202020204" pitchFamily="34" charset="0"/>
                <a:cs typeface="Arial" panose="020B0604020202020204" pitchFamily="34" charset="0"/>
              </a:rPr>
              <a:t>Although the environment in this study incorporates noise, it still features abrupt shifts at fixed intervals. This setup may not fully capture the gradual, continuous changes that may occur for certain goods’ demand. Moreover, what was said in this requirement may only apply to abrupt-changes environments.</a:t>
            </a:r>
            <a:endParaRPr lang="en-US" sz="1600" dirty="0">
              <a:latin typeface="Arial" panose="020B0604020202020204" pitchFamily="34" charset="0"/>
              <a:cs typeface="Arial" panose="020B0604020202020204" pitchFamily="34" charset="0"/>
            </a:endParaRPr>
          </a:p>
        </p:txBody>
      </p:sp>
      <p:sp>
        <p:nvSpPr>
          <p:cNvPr id="7" name="Titolo 1">
            <a:extLst>
              <a:ext uri="{FF2B5EF4-FFF2-40B4-BE49-F238E27FC236}">
                <a16:creationId xmlns:a16="http://schemas.microsoft.com/office/drawing/2014/main" id="{1CD99022-6F7F-BE0B-548C-4B16A37E6C3E}"/>
              </a:ext>
            </a:extLst>
          </p:cNvPr>
          <p:cNvSpPr txBox="1">
            <a:spLocks/>
          </p:cNvSpPr>
          <p:nvPr/>
        </p:nvSpPr>
        <p:spPr>
          <a:xfrm>
            <a:off x="288521" y="139166"/>
            <a:ext cx="8581043" cy="1018582"/>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3700" dirty="0" err="1"/>
              <a:t>Conclusions</a:t>
            </a:r>
            <a:br>
              <a:rPr lang="it-IT" sz="3600" dirty="0"/>
            </a:br>
            <a:r>
              <a:rPr lang="it-IT" sz="2100" dirty="0" err="1"/>
              <a:t>Comments</a:t>
            </a:r>
            <a:r>
              <a:rPr lang="it-IT" sz="2100" dirty="0"/>
              <a:t> and </a:t>
            </a:r>
            <a:r>
              <a:rPr lang="it-IT" sz="2100" dirty="0" err="1"/>
              <a:t>Limitations</a:t>
            </a:r>
            <a:endParaRPr lang="it-IT" sz="2100" dirty="0"/>
          </a:p>
        </p:txBody>
      </p:sp>
    </p:spTree>
    <p:extLst>
      <p:ext uri="{BB962C8B-B14F-4D97-AF65-F5344CB8AC3E}">
        <p14:creationId xmlns:p14="http://schemas.microsoft.com/office/powerpoint/2010/main" val="13327065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6" name="Titolo 1">
            <a:extLst>
              <a:ext uri="{FF2B5EF4-FFF2-40B4-BE49-F238E27FC236}">
                <a16:creationId xmlns:a16="http://schemas.microsoft.com/office/drawing/2014/main" id="{53614E9F-FE23-0B11-7206-141A863312AB}"/>
              </a:ext>
            </a:extLst>
          </p:cNvPr>
          <p:cNvSpPr txBox="1">
            <a:spLocks/>
          </p:cNvSpPr>
          <p:nvPr/>
        </p:nvSpPr>
        <p:spPr>
          <a:xfrm>
            <a:off x="622500" y="4849714"/>
            <a:ext cx="7772400" cy="968375"/>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err="1"/>
              <a:t>Requirement</a:t>
            </a:r>
            <a:r>
              <a:rPr lang="it-IT" dirty="0"/>
              <a:t> 4</a:t>
            </a:r>
          </a:p>
        </p:txBody>
      </p:sp>
    </p:spTree>
    <p:extLst>
      <p:ext uri="{BB962C8B-B14F-4D97-AF65-F5344CB8AC3E}">
        <p14:creationId xmlns:p14="http://schemas.microsoft.com/office/powerpoint/2010/main" val="341684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Environment and Agents</a:t>
            </a:r>
          </a:p>
        </p:txBody>
      </p:sp>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a16="http://schemas.microsoft.com/office/drawing/2014/main" id="{54043676-7759-73AC-007B-E987D67778A9}"/>
              </a:ext>
            </a:extLst>
          </p:cNvPr>
          <p:cNvSpPr txBox="1"/>
          <p:nvPr/>
        </p:nvSpPr>
        <p:spPr>
          <a:xfrm>
            <a:off x="281478" y="1404200"/>
            <a:ext cx="8581043" cy="584775"/>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The agents take part in repeated </a:t>
            </a:r>
            <a:r>
              <a:rPr lang="en-US" sz="1600" b="1" dirty="0">
                <a:latin typeface="Arial" panose="020B0604020202020204" pitchFamily="34" charset="0"/>
                <a:cs typeface="Arial" panose="020B0604020202020204" pitchFamily="34" charset="0"/>
              </a:rPr>
              <a:t>Generalized First Price Auctions. </a:t>
            </a:r>
          </a:p>
          <a:p>
            <a:r>
              <a:rPr lang="it-IT" sz="1600" dirty="0"/>
              <a:t> </a:t>
            </a:r>
          </a:p>
        </p:txBody>
      </p:sp>
      <p:pic>
        <p:nvPicPr>
          <p:cNvPr id="5" name="Picture 4">
            <a:extLst>
              <a:ext uri="{FF2B5EF4-FFF2-40B4-BE49-F238E27FC236}">
                <a16:creationId xmlns:a16="http://schemas.microsoft.com/office/drawing/2014/main" id="{1FC5BFAB-D8B4-F1E8-4BC3-4CC5A56E0857}"/>
              </a:ext>
            </a:extLst>
          </p:cNvPr>
          <p:cNvPicPr>
            <a:picLocks noChangeAspect="1"/>
          </p:cNvPicPr>
          <p:nvPr/>
        </p:nvPicPr>
        <p:blipFill>
          <a:blip r:embed="rId3"/>
          <a:stretch>
            <a:fillRect/>
          </a:stretch>
        </p:blipFill>
        <p:spPr>
          <a:xfrm>
            <a:off x="3214378" y="3578161"/>
            <a:ext cx="2747799" cy="1875639"/>
          </a:xfrm>
          <a:prstGeom prst="rect">
            <a:avLst/>
          </a:prstGeom>
        </p:spPr>
      </p:pic>
      <p:pic>
        <p:nvPicPr>
          <p:cNvPr id="7" name="Picture 6">
            <a:extLst>
              <a:ext uri="{FF2B5EF4-FFF2-40B4-BE49-F238E27FC236}">
                <a16:creationId xmlns:a16="http://schemas.microsoft.com/office/drawing/2014/main" id="{B78FFCEC-8EDB-66DB-0B6E-69C779AD4A90}"/>
              </a:ext>
            </a:extLst>
          </p:cNvPr>
          <p:cNvPicPr>
            <a:picLocks noChangeAspect="1"/>
          </p:cNvPicPr>
          <p:nvPr/>
        </p:nvPicPr>
        <p:blipFill>
          <a:blip r:embed="rId4"/>
          <a:stretch>
            <a:fillRect/>
          </a:stretch>
        </p:blipFill>
        <p:spPr>
          <a:xfrm>
            <a:off x="6150680" y="3578161"/>
            <a:ext cx="2747799" cy="1884616"/>
          </a:xfrm>
          <a:prstGeom prst="rect">
            <a:avLst/>
          </a:prstGeom>
        </p:spPr>
      </p:pic>
      <p:pic>
        <p:nvPicPr>
          <p:cNvPr id="11" name="Picture 10">
            <a:extLst>
              <a:ext uri="{FF2B5EF4-FFF2-40B4-BE49-F238E27FC236}">
                <a16:creationId xmlns:a16="http://schemas.microsoft.com/office/drawing/2014/main" id="{F52B0CB0-2243-E973-7E4D-03EF6299E917}"/>
              </a:ext>
            </a:extLst>
          </p:cNvPr>
          <p:cNvPicPr>
            <a:picLocks noChangeAspect="1"/>
          </p:cNvPicPr>
          <p:nvPr/>
        </p:nvPicPr>
        <p:blipFill>
          <a:blip r:embed="rId5"/>
          <a:stretch>
            <a:fillRect/>
          </a:stretch>
        </p:blipFill>
        <p:spPr>
          <a:xfrm>
            <a:off x="245521" y="3578161"/>
            <a:ext cx="2747799" cy="1875639"/>
          </a:xfrm>
          <a:prstGeom prst="rect">
            <a:avLst/>
          </a:prstGeom>
        </p:spPr>
      </p:pic>
      <p:sp>
        <p:nvSpPr>
          <p:cNvPr id="12" name="TextBox 11">
            <a:extLst>
              <a:ext uri="{FF2B5EF4-FFF2-40B4-BE49-F238E27FC236}">
                <a16:creationId xmlns:a16="http://schemas.microsoft.com/office/drawing/2014/main" id="{083D6EB0-9836-181D-19F3-653E74735DA3}"/>
              </a:ext>
            </a:extLst>
          </p:cNvPr>
          <p:cNvSpPr txBox="1"/>
          <p:nvPr/>
        </p:nvSpPr>
        <p:spPr>
          <a:xfrm>
            <a:off x="412990" y="2559514"/>
            <a:ext cx="2580330" cy="338554"/>
          </a:xfrm>
          <a:prstGeom prst="rect">
            <a:avLst/>
          </a:prstGeom>
          <a:noFill/>
        </p:spPr>
        <p:txBody>
          <a:bodyPr wrap="square" rtlCol="0">
            <a:spAutoFit/>
          </a:bodyPr>
          <a:lstStyle/>
          <a:p>
            <a:pPr algn="ctr"/>
            <a:r>
              <a:rPr lang="en-GB" sz="1600" b="1" dirty="0"/>
              <a:t>Multiplicative Pacing</a:t>
            </a:r>
          </a:p>
        </p:txBody>
      </p:sp>
      <p:sp>
        <p:nvSpPr>
          <p:cNvPr id="13" name="TextBox 12">
            <a:extLst>
              <a:ext uri="{FF2B5EF4-FFF2-40B4-BE49-F238E27FC236}">
                <a16:creationId xmlns:a16="http://schemas.microsoft.com/office/drawing/2014/main" id="{371A334C-FF55-7509-6374-2F05A8155D89}"/>
              </a:ext>
            </a:extLst>
          </p:cNvPr>
          <p:cNvSpPr txBox="1"/>
          <p:nvPr/>
        </p:nvSpPr>
        <p:spPr>
          <a:xfrm>
            <a:off x="3381847" y="2559514"/>
            <a:ext cx="2580330" cy="338554"/>
          </a:xfrm>
          <a:prstGeom prst="rect">
            <a:avLst/>
          </a:prstGeom>
          <a:noFill/>
        </p:spPr>
        <p:txBody>
          <a:bodyPr wrap="square" rtlCol="0">
            <a:spAutoFit/>
          </a:bodyPr>
          <a:lstStyle/>
          <a:p>
            <a:pPr algn="ctr"/>
            <a:r>
              <a:rPr lang="en-GB" sz="1600" b="1" dirty="0"/>
              <a:t>FF Multiplicative Pacing</a:t>
            </a:r>
          </a:p>
        </p:txBody>
      </p:sp>
      <p:sp>
        <p:nvSpPr>
          <p:cNvPr id="14" name="TextBox 13">
            <a:extLst>
              <a:ext uri="{FF2B5EF4-FFF2-40B4-BE49-F238E27FC236}">
                <a16:creationId xmlns:a16="http://schemas.microsoft.com/office/drawing/2014/main" id="{ADE239EE-96A3-744F-CB6B-E07555AC60A6}"/>
              </a:ext>
            </a:extLst>
          </p:cNvPr>
          <p:cNvSpPr txBox="1"/>
          <p:nvPr/>
        </p:nvSpPr>
        <p:spPr>
          <a:xfrm>
            <a:off x="6350704" y="2458396"/>
            <a:ext cx="2580330" cy="584775"/>
          </a:xfrm>
          <a:prstGeom prst="rect">
            <a:avLst/>
          </a:prstGeom>
          <a:noFill/>
        </p:spPr>
        <p:txBody>
          <a:bodyPr wrap="square" rtlCol="0">
            <a:spAutoFit/>
          </a:bodyPr>
          <a:lstStyle/>
          <a:p>
            <a:pPr algn="ctr"/>
            <a:r>
              <a:rPr lang="en-GB" sz="1600" b="1" dirty="0"/>
              <a:t>UCB with</a:t>
            </a:r>
          </a:p>
          <a:p>
            <a:pPr algn="ctr"/>
            <a:r>
              <a:rPr lang="en-GB" sz="1600" b="1" dirty="0"/>
              <a:t>Negative Feedback</a:t>
            </a:r>
          </a:p>
        </p:txBody>
      </p:sp>
    </p:spTree>
    <p:extLst>
      <p:ext uri="{BB962C8B-B14F-4D97-AF65-F5344CB8AC3E}">
        <p14:creationId xmlns:p14="http://schemas.microsoft.com/office/powerpoint/2010/main" val="1155968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2"/>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 name="Picture 4">
            <a:extLst>
              <a:ext uri="{FF2B5EF4-FFF2-40B4-BE49-F238E27FC236}">
                <a16:creationId xmlns:a16="http://schemas.microsoft.com/office/drawing/2014/main" id="{9577EFFC-B1C8-B049-F1B9-CB551D808B93}"/>
              </a:ext>
            </a:extLst>
          </p:cNvPr>
          <p:cNvPicPr>
            <a:picLocks noChangeAspect="1"/>
          </p:cNvPicPr>
          <p:nvPr/>
        </p:nvPicPr>
        <p:blipFill>
          <a:blip r:embed="rId3"/>
          <a:stretch>
            <a:fillRect/>
          </a:stretch>
        </p:blipFill>
        <p:spPr>
          <a:xfrm>
            <a:off x="3571788" y="1519081"/>
            <a:ext cx="2679100" cy="1982808"/>
          </a:xfrm>
          <a:prstGeom prst="rect">
            <a:avLst/>
          </a:prstGeom>
        </p:spPr>
      </p:pic>
      <p:pic>
        <p:nvPicPr>
          <p:cNvPr id="10" name="Picture 9">
            <a:extLst>
              <a:ext uri="{FF2B5EF4-FFF2-40B4-BE49-F238E27FC236}">
                <a16:creationId xmlns:a16="http://schemas.microsoft.com/office/drawing/2014/main" id="{C4EA848D-748E-2ADB-45B0-96C06A59A566}"/>
              </a:ext>
            </a:extLst>
          </p:cNvPr>
          <p:cNvPicPr>
            <a:picLocks noChangeAspect="1"/>
          </p:cNvPicPr>
          <p:nvPr/>
        </p:nvPicPr>
        <p:blipFill>
          <a:blip r:embed="rId4"/>
          <a:stretch>
            <a:fillRect/>
          </a:stretch>
        </p:blipFill>
        <p:spPr>
          <a:xfrm>
            <a:off x="3694470" y="3736719"/>
            <a:ext cx="2556417" cy="1987888"/>
          </a:xfrm>
          <a:prstGeom prst="rect">
            <a:avLst/>
          </a:prstGeom>
        </p:spPr>
      </p:pic>
      <p:sp>
        <p:nvSpPr>
          <p:cNvPr id="9" name="Titolo 1">
            <a:extLst>
              <a:ext uri="{FF2B5EF4-FFF2-40B4-BE49-F238E27FC236}">
                <a16:creationId xmlns:a16="http://schemas.microsoft.com/office/drawing/2014/main" id="{2804C06F-9430-5A95-A799-A8C43EE4A455}"/>
              </a:ext>
            </a:extLst>
          </p:cNvPr>
          <p:cNvSpPr>
            <a:spLocks noGrp="1"/>
          </p:cNvSpPr>
          <p:nvPr>
            <p:ph type="title"/>
          </p:nvPr>
        </p:nvSpPr>
        <p:spPr>
          <a:xfrm>
            <a:off x="288521" y="139166"/>
            <a:ext cx="8581043" cy="1216100"/>
          </a:xfrm>
        </p:spPr>
        <p:txBody>
          <a:bodyPr>
            <a:normAutofit/>
          </a:bodyPr>
          <a:lstStyle/>
          <a:p>
            <a:r>
              <a:rPr lang="it-IT" sz="3600" dirty="0" err="1"/>
              <a:t>Results</a:t>
            </a:r>
            <a:br>
              <a:rPr lang="it-IT" sz="3600" dirty="0"/>
            </a:br>
            <a:r>
              <a:rPr lang="it-IT" sz="2000" dirty="0"/>
              <a:t>Basic Settings</a:t>
            </a:r>
            <a:endParaRPr lang="it-IT" sz="3600" dirty="0"/>
          </a:p>
        </p:txBody>
      </p:sp>
      <p:pic>
        <p:nvPicPr>
          <p:cNvPr id="11" name="Picture 10">
            <a:extLst>
              <a:ext uri="{FF2B5EF4-FFF2-40B4-BE49-F238E27FC236}">
                <a16:creationId xmlns:a16="http://schemas.microsoft.com/office/drawing/2014/main" id="{9CEF339B-782C-F256-9FA4-7587CDB819F7}"/>
              </a:ext>
            </a:extLst>
          </p:cNvPr>
          <p:cNvPicPr>
            <a:picLocks noChangeAspect="1"/>
          </p:cNvPicPr>
          <p:nvPr/>
        </p:nvPicPr>
        <p:blipFill>
          <a:blip r:embed="rId5"/>
          <a:stretch>
            <a:fillRect/>
          </a:stretch>
        </p:blipFill>
        <p:spPr>
          <a:xfrm>
            <a:off x="6290152" y="3736719"/>
            <a:ext cx="2679100" cy="1982808"/>
          </a:xfrm>
          <a:prstGeom prst="rect">
            <a:avLst/>
          </a:prstGeom>
        </p:spPr>
      </p:pic>
      <p:pic>
        <p:nvPicPr>
          <p:cNvPr id="12" name="Picture 11">
            <a:extLst>
              <a:ext uri="{FF2B5EF4-FFF2-40B4-BE49-F238E27FC236}">
                <a16:creationId xmlns:a16="http://schemas.microsoft.com/office/drawing/2014/main" id="{8D277203-54B4-F2C1-B6C7-E1A9EAA76A1E}"/>
              </a:ext>
            </a:extLst>
          </p:cNvPr>
          <p:cNvPicPr>
            <a:picLocks noChangeAspect="1"/>
          </p:cNvPicPr>
          <p:nvPr/>
        </p:nvPicPr>
        <p:blipFill>
          <a:blip r:embed="rId6"/>
          <a:stretch>
            <a:fillRect/>
          </a:stretch>
        </p:blipFill>
        <p:spPr>
          <a:xfrm>
            <a:off x="6250888" y="1519081"/>
            <a:ext cx="2679100" cy="1982808"/>
          </a:xfrm>
          <a:prstGeom prst="rect">
            <a:avLst/>
          </a:prstGeom>
        </p:spPr>
      </p:pic>
      <p:sp>
        <p:nvSpPr>
          <p:cNvPr id="15" name="TextBox 14">
            <a:extLst>
              <a:ext uri="{FF2B5EF4-FFF2-40B4-BE49-F238E27FC236}">
                <a16:creationId xmlns:a16="http://schemas.microsoft.com/office/drawing/2014/main" id="{5DE77694-EF2E-78B5-1152-02252583016B}"/>
              </a:ext>
            </a:extLst>
          </p:cNvPr>
          <p:cNvSpPr txBox="1"/>
          <p:nvPr/>
        </p:nvSpPr>
        <p:spPr>
          <a:xfrm>
            <a:off x="288521" y="1903171"/>
            <a:ext cx="3097161" cy="3539430"/>
          </a:xfrm>
          <a:prstGeom prst="rect">
            <a:avLst/>
          </a:prstGeom>
          <a:noFill/>
        </p:spPr>
        <p:txBody>
          <a:bodyPr wrap="square" rtlCol="0">
            <a:spAutoFit/>
          </a:bodyPr>
          <a:lstStyle/>
          <a:p>
            <a:r>
              <a:rPr lang="en-GB" sz="1600" dirty="0"/>
              <a:t>Simulation with </a:t>
            </a:r>
            <a:r>
              <a:rPr lang="en-GB" sz="1600" b="1" dirty="0"/>
              <a:t>one copy </a:t>
            </a:r>
            <a:r>
              <a:rPr lang="en-GB" sz="1600" dirty="0"/>
              <a:t>of each agent. FPA with </a:t>
            </a:r>
            <a:r>
              <a:rPr lang="en-GB" sz="1600" b="1" dirty="0"/>
              <a:t>2</a:t>
            </a:r>
            <a:r>
              <a:rPr lang="en-GB" sz="1600" dirty="0"/>
              <a:t> slots of </a:t>
            </a:r>
            <a:r>
              <a:rPr lang="en-GB" sz="1600" b="1" dirty="0"/>
              <a:t>equal value</a:t>
            </a:r>
            <a:r>
              <a:rPr lang="en-GB" sz="1600" dirty="0"/>
              <a:t>.</a:t>
            </a:r>
          </a:p>
          <a:p>
            <a:endParaRPr lang="en-GB" sz="1600" dirty="0"/>
          </a:p>
          <a:p>
            <a:endParaRPr lang="en-GB" sz="1600" dirty="0"/>
          </a:p>
          <a:p>
            <a:r>
              <a:rPr lang="en-GB" sz="1600" dirty="0"/>
              <a:t>The simple </a:t>
            </a:r>
            <a:r>
              <a:rPr lang="en-GB" sz="1600" b="1" dirty="0"/>
              <a:t>MP agent </a:t>
            </a:r>
            <a:r>
              <a:rPr lang="en-GB" sz="1600" dirty="0"/>
              <a:t>outperforms the other agents.</a:t>
            </a:r>
          </a:p>
          <a:p>
            <a:endParaRPr lang="en-GB" sz="1600" dirty="0"/>
          </a:p>
          <a:p>
            <a:endParaRPr lang="en-GB" sz="1600" dirty="0"/>
          </a:p>
          <a:p>
            <a:r>
              <a:rPr lang="en-GB" sz="1600" dirty="0"/>
              <a:t>The environment is equivalent to the </a:t>
            </a:r>
            <a:r>
              <a:rPr lang="en-GB" sz="1600" b="1" dirty="0"/>
              <a:t>non-stationary</a:t>
            </a:r>
            <a:r>
              <a:rPr lang="en-GB" sz="1600" dirty="0"/>
              <a:t> environment since the agents’ behaviour </a:t>
            </a:r>
            <a:r>
              <a:rPr lang="en-GB" sz="1600" b="1" dirty="0"/>
              <a:t>changes</a:t>
            </a:r>
            <a:r>
              <a:rPr lang="en-GB" sz="1600" dirty="0"/>
              <a:t> with their </a:t>
            </a:r>
            <a:r>
              <a:rPr lang="en-GB" sz="1600" b="1" dirty="0"/>
              <a:t>experience</a:t>
            </a:r>
            <a:r>
              <a:rPr lang="en-GB" sz="1600" dirty="0"/>
              <a:t>.</a:t>
            </a:r>
          </a:p>
        </p:txBody>
      </p:sp>
    </p:spTree>
    <p:extLst>
      <p:ext uri="{BB962C8B-B14F-4D97-AF65-F5344CB8AC3E}">
        <p14:creationId xmlns:p14="http://schemas.microsoft.com/office/powerpoint/2010/main" val="8206108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22C56-01E4-E2C3-0540-CA4EFE411854}"/>
              </a:ext>
            </a:extLst>
          </p:cNvPr>
          <p:cNvPicPr>
            <a:picLocks noChangeAspect="1"/>
          </p:cNvPicPr>
          <p:nvPr/>
        </p:nvPicPr>
        <p:blipFill>
          <a:blip r:embed="rId2"/>
          <a:stretch>
            <a:fillRect/>
          </a:stretch>
        </p:blipFill>
        <p:spPr>
          <a:xfrm>
            <a:off x="226142" y="1725084"/>
            <a:ext cx="5628134" cy="1855083"/>
          </a:xfrm>
          <a:prstGeom prst="rect">
            <a:avLst/>
          </a:prstGeom>
        </p:spPr>
      </p:pic>
      <p:pic>
        <p:nvPicPr>
          <p:cNvPr id="3" name="Picture 2">
            <a:extLst>
              <a:ext uri="{FF2B5EF4-FFF2-40B4-BE49-F238E27FC236}">
                <a16:creationId xmlns:a16="http://schemas.microsoft.com/office/drawing/2014/main" id="{CE99531F-7961-D855-BFE7-908F81F83183}"/>
              </a:ext>
            </a:extLst>
          </p:cNvPr>
          <p:cNvPicPr>
            <a:picLocks noChangeAspect="1"/>
          </p:cNvPicPr>
          <p:nvPr/>
        </p:nvPicPr>
        <p:blipFill>
          <a:blip r:embed="rId3"/>
          <a:stretch>
            <a:fillRect/>
          </a:stretch>
        </p:blipFill>
        <p:spPr>
          <a:xfrm>
            <a:off x="226142" y="6181631"/>
            <a:ext cx="3381847" cy="537203"/>
          </a:xfrm>
          <a:prstGeom prst="rect">
            <a:avLst/>
          </a:prstGeom>
        </p:spPr>
      </p:pic>
      <p:pic>
        <p:nvPicPr>
          <p:cNvPr id="6" name="Picture 5">
            <a:extLst>
              <a:ext uri="{FF2B5EF4-FFF2-40B4-BE49-F238E27FC236}">
                <a16:creationId xmlns:a16="http://schemas.microsoft.com/office/drawing/2014/main" id="{FC9A698D-EEEA-FB87-7E18-E49663231C12}"/>
              </a:ext>
            </a:extLst>
          </p:cNvPr>
          <p:cNvPicPr>
            <a:picLocks noChangeAspect="1"/>
          </p:cNvPicPr>
          <p:nvPr/>
        </p:nvPicPr>
        <p:blipFill>
          <a:blip r:embed="rId4"/>
          <a:srcRect r="64889"/>
          <a:stretch/>
        </p:blipFill>
        <p:spPr>
          <a:xfrm>
            <a:off x="6437183" y="3854858"/>
            <a:ext cx="1971684" cy="1855083"/>
          </a:xfrm>
          <a:prstGeom prst="rect">
            <a:avLst/>
          </a:prstGeom>
        </p:spPr>
      </p:pic>
      <p:sp>
        <p:nvSpPr>
          <p:cNvPr id="11" name="Titolo 1">
            <a:extLst>
              <a:ext uri="{FF2B5EF4-FFF2-40B4-BE49-F238E27FC236}">
                <a16:creationId xmlns:a16="http://schemas.microsoft.com/office/drawing/2014/main" id="{B515DD70-CBE2-B05E-E887-897A81CDFD48}"/>
              </a:ext>
            </a:extLst>
          </p:cNvPr>
          <p:cNvSpPr>
            <a:spLocks noGrp="1"/>
          </p:cNvSpPr>
          <p:nvPr>
            <p:ph type="title"/>
          </p:nvPr>
        </p:nvSpPr>
        <p:spPr>
          <a:xfrm>
            <a:off x="288521" y="139166"/>
            <a:ext cx="8581043" cy="1216100"/>
          </a:xfrm>
        </p:spPr>
        <p:txBody>
          <a:bodyPr>
            <a:normAutofit/>
          </a:bodyPr>
          <a:lstStyle/>
          <a:p>
            <a:r>
              <a:rPr lang="it-IT" sz="3600" dirty="0" err="1"/>
              <a:t>Results</a:t>
            </a:r>
            <a:br>
              <a:rPr lang="it-IT" sz="3600" dirty="0"/>
            </a:br>
            <a:r>
              <a:rPr lang="it-IT" sz="2000" dirty="0"/>
              <a:t>Extreme Settings</a:t>
            </a:r>
            <a:endParaRPr lang="it-IT" sz="3600" dirty="0"/>
          </a:p>
        </p:txBody>
      </p:sp>
      <p:sp>
        <p:nvSpPr>
          <p:cNvPr id="12" name="TextBox 11">
            <a:extLst>
              <a:ext uri="{FF2B5EF4-FFF2-40B4-BE49-F238E27FC236}">
                <a16:creationId xmlns:a16="http://schemas.microsoft.com/office/drawing/2014/main" id="{660FB368-FB50-D899-685B-241D4246DA07}"/>
              </a:ext>
            </a:extLst>
          </p:cNvPr>
          <p:cNvSpPr txBox="1"/>
          <p:nvPr/>
        </p:nvSpPr>
        <p:spPr>
          <a:xfrm>
            <a:off x="6314768" y="2172146"/>
            <a:ext cx="2603090" cy="830997"/>
          </a:xfrm>
          <a:prstGeom prst="rect">
            <a:avLst/>
          </a:prstGeom>
          <a:noFill/>
        </p:spPr>
        <p:txBody>
          <a:bodyPr wrap="square" rtlCol="0">
            <a:spAutoFit/>
          </a:bodyPr>
          <a:lstStyle/>
          <a:p>
            <a:r>
              <a:rPr lang="en-GB" sz="1600" dirty="0"/>
              <a:t>Using a </a:t>
            </a:r>
            <a:r>
              <a:rPr lang="en-GB" sz="1600" b="1" dirty="0"/>
              <a:t>1000 of arms </a:t>
            </a:r>
            <a:r>
              <a:rPr lang="en-GB" sz="1600" dirty="0"/>
              <a:t>and </a:t>
            </a:r>
            <a:r>
              <a:rPr lang="en-GB" sz="1600" b="1" dirty="0"/>
              <a:t>8000 users </a:t>
            </a:r>
            <a:r>
              <a:rPr lang="en-GB" sz="1600" dirty="0"/>
              <a:t>UCB struggles, as expected.</a:t>
            </a:r>
          </a:p>
        </p:txBody>
      </p:sp>
      <p:sp>
        <p:nvSpPr>
          <p:cNvPr id="14" name="TextBox 13">
            <a:extLst>
              <a:ext uri="{FF2B5EF4-FFF2-40B4-BE49-F238E27FC236}">
                <a16:creationId xmlns:a16="http://schemas.microsoft.com/office/drawing/2014/main" id="{AF153540-DEF8-1E7F-A1FA-FDFF90BB9549}"/>
              </a:ext>
            </a:extLst>
          </p:cNvPr>
          <p:cNvSpPr txBox="1"/>
          <p:nvPr/>
        </p:nvSpPr>
        <p:spPr>
          <a:xfrm>
            <a:off x="735133" y="4366900"/>
            <a:ext cx="5040486" cy="830997"/>
          </a:xfrm>
          <a:prstGeom prst="rect">
            <a:avLst/>
          </a:prstGeom>
          <a:noFill/>
        </p:spPr>
        <p:txBody>
          <a:bodyPr wrap="square" rtlCol="0">
            <a:spAutoFit/>
          </a:bodyPr>
          <a:lstStyle/>
          <a:p>
            <a:r>
              <a:rPr lang="en-GB" sz="1600" dirty="0"/>
              <a:t>In a competitive setting with </a:t>
            </a:r>
            <a:r>
              <a:rPr lang="en-GB" sz="1600" b="1" dirty="0"/>
              <a:t>25 agents per type</a:t>
            </a:r>
            <a:r>
              <a:rPr lang="en-GB" sz="1600" dirty="0"/>
              <a:t>, MP wins most of the auctions by outbidding all the other agents, but it leads to a </a:t>
            </a:r>
            <a:r>
              <a:rPr lang="en-GB" sz="1600" b="1" dirty="0"/>
              <a:t>poor gain in utility</a:t>
            </a:r>
            <a:r>
              <a:rPr lang="en-GB" sz="1600" dirty="0"/>
              <a:t>.  </a:t>
            </a:r>
          </a:p>
        </p:txBody>
      </p:sp>
    </p:spTree>
    <p:extLst>
      <p:ext uri="{BB962C8B-B14F-4D97-AF65-F5344CB8AC3E}">
        <p14:creationId xmlns:p14="http://schemas.microsoft.com/office/powerpoint/2010/main" val="17587860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464338"/>
          </a:xfrm>
        </p:spPr>
        <p:txBody>
          <a:bodyPr>
            <a:noAutofit/>
          </a:bodyPr>
          <a:lstStyle/>
          <a:p>
            <a:r>
              <a:rPr lang="it-IT" sz="3600" dirty="0"/>
              <a:t>Pricing and </a:t>
            </a:r>
            <a:r>
              <a:rPr lang="it-IT" sz="3600" dirty="0" err="1"/>
              <a:t>Bidding</a:t>
            </a:r>
            <a:r>
              <a:rPr lang="it-IT" sz="3600" dirty="0"/>
              <a:t> </a:t>
            </a:r>
            <a:r>
              <a:rPr lang="it-IT" sz="3600" dirty="0" err="1"/>
              <a:t>Environments</a:t>
            </a:r>
            <a:endParaRPr lang="it-IT" sz="3600" dirty="0"/>
          </a:p>
        </p:txBody>
      </p:sp>
      <p:grpSp>
        <p:nvGrpSpPr>
          <p:cNvPr id="14" name="Group 13">
            <a:extLst>
              <a:ext uri="{FF2B5EF4-FFF2-40B4-BE49-F238E27FC236}">
                <a16:creationId xmlns:a16="http://schemas.microsoft.com/office/drawing/2014/main" id="{3D0D179A-68EB-5337-CF53-B4A9E58D0E27}"/>
              </a:ext>
            </a:extLst>
          </p:cNvPr>
          <p:cNvGrpSpPr/>
          <p:nvPr/>
        </p:nvGrpSpPr>
        <p:grpSpPr>
          <a:xfrm>
            <a:off x="1139033" y="1711638"/>
            <a:ext cx="2682729" cy="4409984"/>
            <a:chOff x="1285502" y="1277116"/>
            <a:chExt cx="3091899" cy="4846472"/>
          </a:xfrm>
        </p:grpSpPr>
        <p:pic>
          <p:nvPicPr>
            <p:cNvPr id="4" name="Picture 3">
              <a:extLst>
                <a:ext uri="{FF2B5EF4-FFF2-40B4-BE49-F238E27FC236}">
                  <a16:creationId xmlns:a16="http://schemas.microsoft.com/office/drawing/2014/main" id="{7E54DD64-926F-64ED-CD48-B10ABC2622D7}"/>
                </a:ext>
              </a:extLst>
            </p:cNvPr>
            <p:cNvPicPr>
              <a:picLocks noChangeAspect="1"/>
            </p:cNvPicPr>
            <p:nvPr/>
          </p:nvPicPr>
          <p:blipFill>
            <a:blip r:embed="rId2"/>
            <a:stretch>
              <a:fillRect/>
            </a:stretch>
          </p:blipFill>
          <p:spPr>
            <a:xfrm>
              <a:off x="1285502" y="1277116"/>
              <a:ext cx="3091899" cy="2423236"/>
            </a:xfrm>
            <a:prstGeom prst="rect">
              <a:avLst/>
            </a:prstGeom>
            <a:ln>
              <a:solidFill>
                <a:schemeClr val="tx1"/>
              </a:solidFill>
            </a:ln>
          </p:spPr>
        </p:pic>
        <p:pic>
          <p:nvPicPr>
            <p:cNvPr id="6" name="Picture 5">
              <a:extLst>
                <a:ext uri="{FF2B5EF4-FFF2-40B4-BE49-F238E27FC236}">
                  <a16:creationId xmlns:a16="http://schemas.microsoft.com/office/drawing/2014/main" id="{870C8A68-4734-8F9F-E350-34AEE61A73B7}"/>
                </a:ext>
              </a:extLst>
            </p:cNvPr>
            <p:cNvPicPr>
              <a:picLocks noChangeAspect="1"/>
            </p:cNvPicPr>
            <p:nvPr/>
          </p:nvPicPr>
          <p:blipFill>
            <a:blip r:embed="rId3"/>
            <a:stretch>
              <a:fillRect/>
            </a:stretch>
          </p:blipFill>
          <p:spPr>
            <a:xfrm>
              <a:off x="1285502" y="3700352"/>
              <a:ext cx="3091899" cy="2423236"/>
            </a:xfrm>
            <a:prstGeom prst="rect">
              <a:avLst/>
            </a:prstGeom>
            <a:ln>
              <a:solidFill>
                <a:schemeClr val="tx1"/>
              </a:solidFill>
            </a:ln>
          </p:spPr>
        </p:pic>
      </p:grpSp>
      <p:grpSp>
        <p:nvGrpSpPr>
          <p:cNvPr id="15" name="Group 14">
            <a:extLst>
              <a:ext uri="{FF2B5EF4-FFF2-40B4-BE49-F238E27FC236}">
                <a16:creationId xmlns:a16="http://schemas.microsoft.com/office/drawing/2014/main" id="{5B945F8D-F757-6D40-FD54-F58DDBC65E96}"/>
              </a:ext>
            </a:extLst>
          </p:cNvPr>
          <p:cNvGrpSpPr/>
          <p:nvPr/>
        </p:nvGrpSpPr>
        <p:grpSpPr>
          <a:xfrm>
            <a:off x="5322239" y="1703440"/>
            <a:ext cx="2682728" cy="4409984"/>
            <a:chOff x="5021762" y="1278879"/>
            <a:chExt cx="3042000" cy="4844709"/>
          </a:xfrm>
        </p:grpSpPr>
        <p:pic>
          <p:nvPicPr>
            <p:cNvPr id="8" name="Picture 7">
              <a:extLst>
                <a:ext uri="{FF2B5EF4-FFF2-40B4-BE49-F238E27FC236}">
                  <a16:creationId xmlns:a16="http://schemas.microsoft.com/office/drawing/2014/main" id="{9107AC75-96C2-0356-FB3A-6CEF3AA49445}"/>
                </a:ext>
              </a:extLst>
            </p:cNvPr>
            <p:cNvPicPr>
              <a:picLocks noChangeAspect="1"/>
            </p:cNvPicPr>
            <p:nvPr/>
          </p:nvPicPr>
          <p:blipFill>
            <a:blip r:embed="rId4"/>
            <a:stretch>
              <a:fillRect/>
            </a:stretch>
          </p:blipFill>
          <p:spPr>
            <a:xfrm>
              <a:off x="5021762" y="1278879"/>
              <a:ext cx="3042000" cy="2430382"/>
            </a:xfrm>
            <a:prstGeom prst="rect">
              <a:avLst/>
            </a:prstGeom>
            <a:ln>
              <a:solidFill>
                <a:schemeClr val="tx1"/>
              </a:solidFill>
            </a:ln>
          </p:spPr>
        </p:pic>
        <p:pic>
          <p:nvPicPr>
            <p:cNvPr id="10" name="Picture 9">
              <a:extLst>
                <a:ext uri="{FF2B5EF4-FFF2-40B4-BE49-F238E27FC236}">
                  <a16:creationId xmlns:a16="http://schemas.microsoft.com/office/drawing/2014/main" id="{2279BDD6-24AD-B0E3-016C-849DCC6105D2}"/>
                </a:ext>
              </a:extLst>
            </p:cNvPr>
            <p:cNvPicPr>
              <a:picLocks noChangeAspect="1"/>
            </p:cNvPicPr>
            <p:nvPr/>
          </p:nvPicPr>
          <p:blipFill>
            <a:blip r:embed="rId5"/>
            <a:stretch>
              <a:fillRect/>
            </a:stretch>
          </p:blipFill>
          <p:spPr>
            <a:xfrm>
              <a:off x="5021762" y="3710240"/>
              <a:ext cx="3042000" cy="2413348"/>
            </a:xfrm>
            <a:prstGeom prst="rect">
              <a:avLst/>
            </a:prstGeom>
            <a:ln>
              <a:solidFill>
                <a:schemeClr val="tx1"/>
              </a:solidFill>
            </a:ln>
          </p:spPr>
        </p:pic>
      </p:grpSp>
      <p:sp>
        <p:nvSpPr>
          <p:cNvPr id="16" name="Titolo 1">
            <a:extLst>
              <a:ext uri="{FF2B5EF4-FFF2-40B4-BE49-F238E27FC236}">
                <a16:creationId xmlns:a16="http://schemas.microsoft.com/office/drawing/2014/main" id="{988982D1-066F-5A0C-E736-ED3C80A3F4A7}"/>
              </a:ext>
            </a:extLst>
          </p:cNvPr>
          <p:cNvSpPr txBox="1">
            <a:spLocks/>
          </p:cNvSpPr>
          <p:nvPr/>
        </p:nvSpPr>
        <p:spPr>
          <a:xfrm>
            <a:off x="1189107" y="1327425"/>
            <a:ext cx="2582579" cy="464338"/>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r>
              <a:rPr lang="it-IT" sz="1600" b="0" dirty="0" err="1">
                <a:solidFill>
                  <a:schemeClr val="tx1"/>
                </a:solidFill>
              </a:rPr>
              <a:t>Purchase</a:t>
            </a:r>
            <a:r>
              <a:rPr lang="it-IT" sz="1600" b="0" dirty="0">
                <a:solidFill>
                  <a:schemeClr val="tx1"/>
                </a:solidFill>
              </a:rPr>
              <a:t> </a:t>
            </a:r>
            <a:r>
              <a:rPr lang="it-IT" sz="1600" b="0" dirty="0" err="1">
                <a:solidFill>
                  <a:schemeClr val="tx1"/>
                </a:solidFill>
              </a:rPr>
              <a:t>probability</a:t>
            </a:r>
            <a:endParaRPr lang="it-IT" sz="1600" b="0" dirty="0">
              <a:solidFill>
                <a:schemeClr val="tx1"/>
              </a:solidFill>
            </a:endParaRPr>
          </a:p>
        </p:txBody>
      </p:sp>
      <p:sp>
        <p:nvSpPr>
          <p:cNvPr id="17" name="Titolo 1">
            <a:extLst>
              <a:ext uri="{FF2B5EF4-FFF2-40B4-BE49-F238E27FC236}">
                <a16:creationId xmlns:a16="http://schemas.microsoft.com/office/drawing/2014/main" id="{555443C6-8D2D-EF6D-C353-7DBA2111FD51}"/>
              </a:ext>
            </a:extLst>
          </p:cNvPr>
          <p:cNvSpPr txBox="1">
            <a:spLocks/>
          </p:cNvSpPr>
          <p:nvPr/>
        </p:nvSpPr>
        <p:spPr>
          <a:xfrm>
            <a:off x="4948928" y="1290553"/>
            <a:ext cx="3429349" cy="464338"/>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r>
              <a:rPr lang="it-IT" sz="1600" b="0" dirty="0" err="1">
                <a:solidFill>
                  <a:schemeClr val="tx1"/>
                </a:solidFill>
              </a:rPr>
              <a:t>Opponent</a:t>
            </a:r>
            <a:r>
              <a:rPr lang="it-IT" sz="1600" b="0" dirty="0">
                <a:solidFill>
                  <a:schemeClr val="tx1"/>
                </a:solidFill>
              </a:rPr>
              <a:t> </a:t>
            </a:r>
            <a:r>
              <a:rPr lang="it-IT" sz="1600" b="0" dirty="0" err="1">
                <a:solidFill>
                  <a:schemeClr val="tx1"/>
                </a:solidFill>
              </a:rPr>
              <a:t>bid</a:t>
            </a:r>
            <a:r>
              <a:rPr lang="it-IT" altLang="zh-CN" sz="1600" b="0" dirty="0" err="1">
                <a:solidFill>
                  <a:schemeClr val="tx1"/>
                </a:solidFill>
              </a:rPr>
              <a:t>s</a:t>
            </a:r>
            <a:r>
              <a:rPr lang="it-IT" sz="1600" b="0" dirty="0">
                <a:solidFill>
                  <a:schemeClr val="tx1"/>
                </a:solidFill>
              </a:rPr>
              <a:t> </a:t>
            </a:r>
            <a:r>
              <a:rPr lang="it-IT" sz="1200" b="0" dirty="0">
                <a:solidFill>
                  <a:schemeClr val="tx1"/>
                </a:solidFill>
              </a:rPr>
              <a:t>(3 </a:t>
            </a:r>
            <a:r>
              <a:rPr lang="it-IT" sz="1200" b="0" dirty="0" err="1">
                <a:solidFill>
                  <a:schemeClr val="tx1"/>
                </a:solidFill>
              </a:rPr>
              <a:t>opponents</a:t>
            </a:r>
            <a:r>
              <a:rPr lang="it-IT" sz="1200" b="0" dirty="0">
                <a:solidFill>
                  <a:schemeClr val="tx1"/>
                </a:solidFill>
              </a:rPr>
              <a:t>)</a:t>
            </a:r>
            <a:endParaRPr lang="it-IT" sz="1600" b="0" dirty="0">
              <a:solidFill>
                <a:schemeClr val="tx1"/>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ACF32FC-3B36-6B33-A541-75F2288263D6}"/>
                  </a:ext>
                </a:extLst>
              </p:cNvPr>
              <p:cNvSpPr txBox="1"/>
              <p:nvPr/>
            </p:nvSpPr>
            <p:spPr>
              <a:xfrm>
                <a:off x="1817848" y="5024764"/>
                <a:ext cx="2682728" cy="417487"/>
              </a:xfrm>
              <a:prstGeom prst="rect">
                <a:avLst/>
              </a:prstGeom>
              <a:solidFill>
                <a:schemeClr val="bg1"/>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tx1"/>
                          </a:solidFill>
                          <a:latin typeface="Cambria Math" panose="02040503050406030204" pitchFamily="18" charset="0"/>
                          <a:ea typeface="Cambria Math" panose="02040503050406030204" pitchFamily="18" charset="0"/>
                        </a:rPr>
                        <m:t>𝑃</m:t>
                      </m:r>
                      <m:d>
                        <m:dPr>
                          <m:ctrlPr>
                            <a:rPr lang="it-IT" sz="1400" b="0" i="1" smtClean="0">
                              <a:solidFill>
                                <a:schemeClr val="tx1"/>
                              </a:solidFill>
                              <a:latin typeface="Cambria Math" panose="02040503050406030204" pitchFamily="18" charset="0"/>
                              <a:ea typeface="Cambria Math" panose="02040503050406030204" pitchFamily="18" charset="0"/>
                            </a:rPr>
                          </m:ctrlPr>
                        </m:dPr>
                        <m:e>
                          <m:r>
                            <a:rPr lang="it-IT" sz="1400" b="0" i="1" smtClean="0">
                              <a:solidFill>
                                <a:schemeClr val="tx1"/>
                              </a:solidFill>
                              <a:latin typeface="Cambria Math" panose="02040503050406030204" pitchFamily="18" charset="0"/>
                              <a:ea typeface="Cambria Math" panose="02040503050406030204" pitchFamily="18" charset="0"/>
                            </a:rPr>
                            <m:t>𝑝𝑟𝑖𝑐𝑒</m:t>
                          </m:r>
                          <m:r>
                            <a:rPr lang="it-IT" sz="1400" b="0" i="1" smtClean="0">
                              <a:solidFill>
                                <a:schemeClr val="tx1"/>
                              </a:solidFill>
                              <a:latin typeface="Cambria Math" panose="02040503050406030204" pitchFamily="18" charset="0"/>
                              <a:ea typeface="Cambria Math" panose="02040503050406030204" pitchFamily="18" charset="0"/>
                            </a:rPr>
                            <m:t>,</m:t>
                          </m:r>
                          <m:r>
                            <a:rPr lang="it-IT" sz="1400" i="1" smtClean="0">
                              <a:solidFill>
                                <a:schemeClr val="tx1"/>
                              </a:solidFill>
                              <a:latin typeface="Cambria Math" panose="02040503050406030204" pitchFamily="18" charset="0"/>
                              <a:ea typeface="Cambria Math" panose="02040503050406030204" pitchFamily="18" charset="0"/>
                            </a:rPr>
                            <m:t>𝛼</m:t>
                          </m:r>
                          <m:r>
                            <a:rPr lang="it-IT" sz="1400" b="0" i="1" smtClean="0">
                              <a:solidFill>
                                <a:schemeClr val="tx1"/>
                              </a:solidFill>
                              <a:latin typeface="Cambria Math" panose="02040503050406030204" pitchFamily="18" charset="0"/>
                              <a:ea typeface="Cambria Math" panose="02040503050406030204" pitchFamily="18" charset="0"/>
                            </a:rPr>
                            <m:t>,</m:t>
                          </m:r>
                          <m:r>
                            <a:rPr lang="it-IT" sz="1400" b="0" i="1" smtClean="0">
                              <a:solidFill>
                                <a:schemeClr val="tx1"/>
                              </a:solidFill>
                              <a:latin typeface="Cambria Math" panose="02040503050406030204" pitchFamily="18" charset="0"/>
                              <a:ea typeface="Cambria Math" panose="02040503050406030204" pitchFamily="18" charset="0"/>
                            </a:rPr>
                            <m:t>𝛽</m:t>
                          </m:r>
                        </m:e>
                      </m:d>
                      <m:r>
                        <a:rPr lang="it-IT" sz="1400" b="0" i="1" smtClean="0">
                          <a:solidFill>
                            <a:schemeClr val="tx1"/>
                          </a:solidFill>
                          <a:latin typeface="Cambria Math" panose="02040503050406030204" pitchFamily="18" charset="0"/>
                          <a:ea typeface="Cambria Math" panose="02040503050406030204" pitchFamily="18" charset="0"/>
                        </a:rPr>
                        <m:t>=</m:t>
                      </m:r>
                      <m:f>
                        <m:fPr>
                          <m:ctrlPr>
                            <a:rPr lang="it-IT" sz="1400" b="0" i="1" smtClean="0">
                              <a:solidFill>
                                <a:schemeClr val="tx1"/>
                              </a:solidFill>
                              <a:latin typeface="Cambria Math" panose="02040503050406030204" pitchFamily="18" charset="0"/>
                              <a:ea typeface="Cambria Math" panose="02040503050406030204" pitchFamily="18" charset="0"/>
                            </a:rPr>
                          </m:ctrlPr>
                        </m:fPr>
                        <m:num>
                          <m:r>
                            <a:rPr lang="it-IT" sz="1400" b="0" i="1" smtClean="0">
                              <a:solidFill>
                                <a:schemeClr val="tx1"/>
                              </a:solidFill>
                              <a:latin typeface="Cambria Math" panose="02040503050406030204" pitchFamily="18" charset="0"/>
                              <a:ea typeface="Cambria Math" panose="02040503050406030204" pitchFamily="18" charset="0"/>
                            </a:rPr>
                            <m:t>1</m:t>
                          </m:r>
                        </m:num>
                        <m:den>
                          <m:r>
                            <a:rPr lang="it-IT" sz="1400" b="0" i="1" smtClean="0">
                              <a:solidFill>
                                <a:schemeClr val="tx1"/>
                              </a:solidFill>
                              <a:latin typeface="Cambria Math" panose="02040503050406030204" pitchFamily="18" charset="0"/>
                              <a:ea typeface="Cambria Math" panose="02040503050406030204" pitchFamily="18" charset="0"/>
                            </a:rPr>
                            <m:t>1+</m:t>
                          </m:r>
                          <m:sSup>
                            <m:sSupPr>
                              <m:ctrlPr>
                                <a:rPr lang="it-IT" sz="1400" b="0" i="1" smtClean="0">
                                  <a:solidFill>
                                    <a:schemeClr val="tx1"/>
                                  </a:solidFill>
                                  <a:latin typeface="Cambria Math" panose="02040503050406030204" pitchFamily="18" charset="0"/>
                                  <a:ea typeface="Cambria Math" panose="02040503050406030204" pitchFamily="18" charset="0"/>
                                </a:rPr>
                              </m:ctrlPr>
                            </m:sSupPr>
                            <m:e>
                              <m:r>
                                <a:rPr lang="it-IT" sz="1400" b="0" i="1" smtClean="0">
                                  <a:solidFill>
                                    <a:schemeClr val="tx1"/>
                                  </a:solidFill>
                                  <a:latin typeface="Cambria Math" panose="02040503050406030204" pitchFamily="18" charset="0"/>
                                  <a:ea typeface="Cambria Math" panose="02040503050406030204" pitchFamily="18" charset="0"/>
                                </a:rPr>
                                <m:t>𝑒</m:t>
                              </m:r>
                            </m:e>
                            <m:sup>
                              <m:r>
                                <a:rPr lang="it-IT" sz="1400" b="0" i="1" smtClean="0">
                                  <a:solidFill>
                                    <a:schemeClr val="tx1"/>
                                  </a:solidFill>
                                  <a:latin typeface="Cambria Math" panose="02040503050406030204" pitchFamily="18" charset="0"/>
                                  <a:ea typeface="Cambria Math" panose="02040503050406030204" pitchFamily="18" charset="0"/>
                                </a:rPr>
                                <m:t>−</m:t>
                              </m:r>
                              <m:d>
                                <m:dPr>
                                  <m:ctrlPr>
                                    <a:rPr lang="it-IT" sz="1400" b="0" i="1" smtClean="0">
                                      <a:solidFill>
                                        <a:schemeClr val="tx1"/>
                                      </a:solidFill>
                                      <a:latin typeface="Cambria Math" panose="02040503050406030204" pitchFamily="18" charset="0"/>
                                      <a:ea typeface="Cambria Math" panose="02040503050406030204" pitchFamily="18" charset="0"/>
                                    </a:rPr>
                                  </m:ctrlPr>
                                </m:dPr>
                                <m:e>
                                  <m:r>
                                    <a:rPr lang="it-IT" sz="1400" i="1">
                                      <a:solidFill>
                                        <a:schemeClr val="tx1"/>
                                      </a:solidFill>
                                      <a:latin typeface="Cambria Math" panose="02040503050406030204" pitchFamily="18" charset="0"/>
                                      <a:ea typeface="Cambria Math" panose="02040503050406030204" pitchFamily="18" charset="0"/>
                                    </a:rPr>
                                    <m:t>𝛼</m:t>
                                  </m:r>
                                  <m:r>
                                    <a:rPr lang="it-IT" sz="1400" b="0" i="1" smtClean="0">
                                      <a:solidFill>
                                        <a:schemeClr val="tx1"/>
                                      </a:solidFill>
                                      <a:latin typeface="Cambria Math" panose="02040503050406030204" pitchFamily="18" charset="0"/>
                                      <a:ea typeface="Cambria Math" panose="02040503050406030204" pitchFamily="18" charset="0"/>
                                    </a:rPr>
                                    <m:t>+</m:t>
                                  </m:r>
                                  <m:r>
                                    <a:rPr lang="it-IT" sz="1400" i="1">
                                      <a:solidFill>
                                        <a:schemeClr val="tx1"/>
                                      </a:solidFill>
                                      <a:latin typeface="Cambria Math" panose="02040503050406030204" pitchFamily="18" charset="0"/>
                                      <a:ea typeface="Cambria Math" panose="02040503050406030204" pitchFamily="18" charset="0"/>
                                    </a:rPr>
                                    <m:t>𝛽</m:t>
                                  </m:r>
                                  <m:r>
                                    <a:rPr lang="it-IT" sz="1400" i="1" smtClean="0">
                                      <a:solidFill>
                                        <a:schemeClr val="tx1"/>
                                      </a:solidFill>
                                      <a:latin typeface="Cambria Math" panose="02040503050406030204" pitchFamily="18" charset="0"/>
                                      <a:ea typeface="Cambria Math" panose="02040503050406030204" pitchFamily="18" charset="0"/>
                                    </a:rPr>
                                    <m:t>×</m:t>
                                  </m:r>
                                  <m:r>
                                    <a:rPr lang="it-IT" sz="1400" i="1">
                                      <a:solidFill>
                                        <a:schemeClr val="tx1"/>
                                      </a:solidFill>
                                      <a:latin typeface="Cambria Math" panose="02040503050406030204" pitchFamily="18" charset="0"/>
                                      <a:ea typeface="Cambria Math" panose="02040503050406030204" pitchFamily="18" charset="0"/>
                                    </a:rPr>
                                    <m:t>𝑝𝑟𝑖𝑐𝑒</m:t>
                                  </m:r>
                                </m:e>
                              </m:d>
                            </m:sup>
                          </m:sSup>
                        </m:den>
                      </m:f>
                    </m:oMath>
                  </m:oMathPara>
                </a14:m>
                <a:endParaRPr lang="it-IT" sz="1400" i="1" dirty="0">
                  <a:solidFill>
                    <a:schemeClr val="tx1"/>
                  </a:solidFill>
                </a:endParaRPr>
              </a:p>
            </p:txBody>
          </p:sp>
        </mc:Choice>
        <mc:Fallback>
          <p:sp>
            <p:nvSpPr>
              <p:cNvPr id="3" name="TextBox 2">
                <a:extLst>
                  <a:ext uri="{FF2B5EF4-FFF2-40B4-BE49-F238E27FC236}">
                    <a16:creationId xmlns:a16="http://schemas.microsoft.com/office/drawing/2014/main" id="{7ACF32FC-3B36-6B33-A541-75F2288263D6}"/>
                  </a:ext>
                </a:extLst>
              </p:cNvPr>
              <p:cNvSpPr txBox="1">
                <a:spLocks noRot="1" noChangeAspect="1" noMove="1" noResize="1" noEditPoints="1" noAdjustHandles="1" noChangeArrowheads="1" noChangeShapeType="1" noTextEdit="1"/>
              </p:cNvSpPr>
              <p:nvPr/>
            </p:nvSpPr>
            <p:spPr>
              <a:xfrm>
                <a:off x="1817848" y="5024764"/>
                <a:ext cx="2682728" cy="417487"/>
              </a:xfrm>
              <a:prstGeom prst="rect">
                <a:avLst/>
              </a:prstGeom>
              <a:blipFill>
                <a:blip r:embed="rId6"/>
                <a:stretch>
                  <a:fillRect l="-226" b="-12676"/>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15754D-A328-4BF6-D7D9-10EB451ED63A}"/>
                  </a:ext>
                </a:extLst>
              </p:cNvPr>
              <p:cNvSpPr txBox="1"/>
              <p:nvPr/>
            </p:nvSpPr>
            <p:spPr>
              <a:xfrm>
                <a:off x="1764294" y="2898964"/>
                <a:ext cx="2684662" cy="215444"/>
              </a:xfrm>
              <a:prstGeom prst="rect">
                <a:avLst/>
              </a:prstGeom>
              <a:solidFill>
                <a:schemeClr val="bg1"/>
              </a:solidFill>
              <a:ln>
                <a:solidFill>
                  <a:schemeClr val="tx1"/>
                </a:solidFill>
              </a:ln>
            </p:spPr>
            <p:txBody>
              <a:bodyPr wrap="square" lIns="0" tIns="0" rIns="0" bIns="0" rtlCol="0">
                <a:spAutoFit/>
              </a:bodyPr>
              <a:lstStyle/>
              <a:p>
                <a:pPr algn="ctr"/>
                <a14:m>
                  <m:oMath xmlns:m="http://schemas.openxmlformats.org/officeDocument/2006/math">
                    <m:r>
                      <a:rPr lang="it-IT" sz="1400" b="0" i="1" smtClean="0">
                        <a:solidFill>
                          <a:schemeClr val="tx1"/>
                        </a:solidFill>
                        <a:latin typeface="Cambria Math" panose="02040503050406030204" pitchFamily="18" charset="0"/>
                        <a:ea typeface="Cambria Math" panose="02040503050406030204" pitchFamily="18" charset="0"/>
                      </a:rPr>
                      <m:t>𝑃</m:t>
                    </m:r>
                    <m:d>
                      <m:dPr>
                        <m:ctrlPr>
                          <a:rPr lang="it-IT" sz="1400" b="0" i="1" smtClean="0">
                            <a:solidFill>
                              <a:schemeClr val="tx1"/>
                            </a:solidFill>
                            <a:latin typeface="Cambria Math" panose="02040503050406030204" pitchFamily="18" charset="0"/>
                            <a:ea typeface="Cambria Math" panose="02040503050406030204" pitchFamily="18" charset="0"/>
                          </a:rPr>
                        </m:ctrlPr>
                      </m:dPr>
                      <m:e>
                        <m:r>
                          <a:rPr lang="it-IT" sz="1400" b="0" i="1" smtClean="0">
                            <a:solidFill>
                              <a:schemeClr val="tx1"/>
                            </a:solidFill>
                            <a:latin typeface="Cambria Math" panose="02040503050406030204" pitchFamily="18" charset="0"/>
                            <a:ea typeface="Cambria Math" panose="02040503050406030204" pitchFamily="18" charset="0"/>
                          </a:rPr>
                          <m:t>𝑝𝑟𝑖𝑐𝑒</m:t>
                        </m:r>
                        <m:r>
                          <a:rPr lang="it-IT" sz="1400" b="0" i="1" smtClean="0">
                            <a:solidFill>
                              <a:schemeClr val="tx1"/>
                            </a:solidFill>
                            <a:latin typeface="Cambria Math" panose="02040503050406030204" pitchFamily="18" charset="0"/>
                            <a:ea typeface="Cambria Math" panose="02040503050406030204" pitchFamily="18" charset="0"/>
                          </a:rPr>
                          <m:t>,</m:t>
                        </m:r>
                        <m:r>
                          <a:rPr lang="it-IT" sz="1400" i="1" smtClean="0">
                            <a:solidFill>
                              <a:schemeClr val="tx1"/>
                            </a:solidFill>
                            <a:latin typeface="Cambria Math" panose="02040503050406030204" pitchFamily="18" charset="0"/>
                            <a:ea typeface="Cambria Math" panose="02040503050406030204" pitchFamily="18" charset="0"/>
                          </a:rPr>
                          <m:t>𝛼</m:t>
                        </m:r>
                        <m:r>
                          <a:rPr lang="it-IT" sz="1400" b="0" i="1" smtClean="0">
                            <a:solidFill>
                              <a:schemeClr val="tx1"/>
                            </a:solidFill>
                            <a:latin typeface="Cambria Math" panose="02040503050406030204" pitchFamily="18" charset="0"/>
                            <a:ea typeface="Cambria Math" panose="02040503050406030204" pitchFamily="18" charset="0"/>
                          </a:rPr>
                          <m:t>,</m:t>
                        </m:r>
                        <m:r>
                          <a:rPr lang="it-IT" sz="1400" b="0" i="1" smtClean="0">
                            <a:solidFill>
                              <a:schemeClr val="tx1"/>
                            </a:solidFill>
                            <a:latin typeface="Cambria Math" panose="02040503050406030204" pitchFamily="18" charset="0"/>
                            <a:ea typeface="Cambria Math" panose="02040503050406030204" pitchFamily="18" charset="0"/>
                          </a:rPr>
                          <m:t>𝛽</m:t>
                        </m:r>
                      </m:e>
                    </m:d>
                    <m:r>
                      <a:rPr lang="it-IT" sz="1400" b="0" i="1" smtClean="0">
                        <a:solidFill>
                          <a:schemeClr val="tx1"/>
                        </a:solidFill>
                        <a:latin typeface="Cambria Math" panose="02040503050406030204" pitchFamily="18" charset="0"/>
                        <a:ea typeface="Cambria Math" panose="02040503050406030204" pitchFamily="18" charset="0"/>
                      </a:rPr>
                      <m:t>=</m:t>
                    </m:r>
                  </m:oMath>
                </a14:m>
                <a:r>
                  <a:rPr lang="it-IT" sz="1400" dirty="0">
                    <a:ea typeface="Cambria Math" panose="02040503050406030204" pitchFamily="18" charset="0"/>
                  </a:rPr>
                  <a:t> </a:t>
                </a:r>
                <a14:m>
                  <m:oMath xmlns:m="http://schemas.openxmlformats.org/officeDocument/2006/math">
                    <m:r>
                      <a:rPr lang="it-IT" sz="1400" i="1">
                        <a:latin typeface="Cambria Math" panose="02040503050406030204" pitchFamily="18" charset="0"/>
                        <a:ea typeface="Cambria Math" panose="02040503050406030204" pitchFamily="18" charset="0"/>
                      </a:rPr>
                      <m:t>𝛼</m:t>
                    </m:r>
                    <m:r>
                      <a:rPr lang="it-IT" altLang="zh-CN" sz="1400" i="1" smtClean="0">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𝛽</m:t>
                    </m:r>
                    <m:r>
                      <a:rPr lang="it-IT" sz="140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𝑝𝑟𝑖𝑐𝑒</m:t>
                    </m:r>
                  </m:oMath>
                </a14:m>
                <a:endParaRPr lang="it-IT" sz="1400" i="1" dirty="0">
                  <a:solidFill>
                    <a:schemeClr val="tx1"/>
                  </a:solidFill>
                </a:endParaRPr>
              </a:p>
            </p:txBody>
          </p:sp>
        </mc:Choice>
        <mc:Fallback>
          <p:sp>
            <p:nvSpPr>
              <p:cNvPr id="5" name="TextBox 4">
                <a:extLst>
                  <a:ext uri="{FF2B5EF4-FFF2-40B4-BE49-F238E27FC236}">
                    <a16:creationId xmlns:a16="http://schemas.microsoft.com/office/drawing/2014/main" id="{9C15754D-A328-4BF6-D7D9-10EB451ED63A}"/>
                  </a:ext>
                </a:extLst>
              </p:cNvPr>
              <p:cNvSpPr txBox="1">
                <a:spLocks noRot="1" noChangeAspect="1" noMove="1" noResize="1" noEditPoints="1" noAdjustHandles="1" noChangeArrowheads="1" noChangeShapeType="1" noTextEdit="1"/>
              </p:cNvSpPr>
              <p:nvPr/>
            </p:nvSpPr>
            <p:spPr>
              <a:xfrm>
                <a:off x="1764294" y="2898964"/>
                <a:ext cx="2684662" cy="215444"/>
              </a:xfrm>
              <a:prstGeom prst="rect">
                <a:avLst/>
              </a:prstGeom>
              <a:blipFill>
                <a:blip r:embed="rId7"/>
                <a:stretch>
                  <a:fillRect b="-29730"/>
                </a:stretch>
              </a:blipFill>
              <a:ln>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114099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361A84-243F-5F44-DB60-7CBE631F325F}"/>
              </a:ext>
            </a:extLst>
          </p:cNvPr>
          <p:cNvPicPr>
            <a:picLocks noChangeAspect="1"/>
          </p:cNvPicPr>
          <p:nvPr/>
        </p:nvPicPr>
        <p:blipFill>
          <a:blip r:embed="rId3"/>
          <a:stretch>
            <a:fillRect/>
          </a:stretch>
        </p:blipFill>
        <p:spPr>
          <a:xfrm>
            <a:off x="0" y="5998436"/>
            <a:ext cx="3381847" cy="676369"/>
          </a:xfrm>
          <a:prstGeom prst="rect">
            <a:avLst/>
          </a:prstGeom>
        </p:spPr>
      </p:pic>
      <p:sp>
        <p:nvSpPr>
          <p:cNvPr id="6" name="Rectangle 5">
            <a:extLst>
              <a:ext uri="{FF2B5EF4-FFF2-40B4-BE49-F238E27FC236}">
                <a16:creationId xmlns:a16="http://schemas.microsoft.com/office/drawing/2014/main" id="{5242A470-91F5-A938-E9FA-EAAEC3D34A4C}"/>
              </a:ext>
            </a:extLst>
          </p:cNvPr>
          <p:cNvSpPr/>
          <p:nvPr/>
        </p:nvSpPr>
        <p:spPr>
          <a:xfrm>
            <a:off x="0" y="5998436"/>
            <a:ext cx="9144000" cy="33387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E42B5F0-1857-0994-39BB-3C38DB16E34C}"/>
                  </a:ext>
                </a:extLst>
              </p:cNvPr>
              <p:cNvSpPr txBox="1"/>
              <p:nvPr/>
            </p:nvSpPr>
            <p:spPr>
              <a:xfrm>
                <a:off x="308882" y="1464873"/>
                <a:ext cx="2363730" cy="126188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Agent valuations:</a:t>
                </a:r>
              </a:p>
              <a:p>
                <a:pPr marL="171450" indent="-1714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it-IT" sz="1600" b="0" i="1" dirty="0" smtClean="0">
                            <a:latin typeface="Cambria Math" panose="02040503050406030204" pitchFamily="18" charset="0"/>
                          </a:rPr>
                          <m:t>𝑉</m:t>
                        </m:r>
                      </m:e>
                      <m:sub>
                        <m:r>
                          <a:rPr lang="it-IT" sz="1600" b="0" i="1" dirty="0" smtClean="0">
                            <a:latin typeface="Cambria Math" panose="02040503050406030204" pitchFamily="18" charset="0"/>
                          </a:rPr>
                          <m:t>𝑀</m:t>
                        </m:r>
                        <m:r>
                          <a:rPr lang="en-GB" sz="1600" b="0" i="1" dirty="0" smtClean="0">
                            <a:latin typeface="Cambria Math" panose="02040503050406030204" pitchFamily="18" charset="0"/>
                          </a:rPr>
                          <m:t>𝑃</m:t>
                        </m:r>
                      </m:sub>
                    </m:sSub>
                  </m:oMath>
                </a14:m>
                <a:r>
                  <a:rPr lang="en-US" sz="1600" dirty="0">
                    <a:latin typeface="Arial" panose="020B0604020202020204" pitchFamily="34" charset="0"/>
                    <a:cs typeface="Arial" panose="020B0604020202020204" pitchFamily="34" charset="0"/>
                  </a:rPr>
                  <a:t>= 0.4</a:t>
                </a:r>
              </a:p>
              <a:p>
                <a:pPr marL="171450" indent="-1714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it-IT" sz="1600" b="0" i="1" dirty="0" smtClean="0">
                            <a:latin typeface="Cambria Math" panose="02040503050406030204" pitchFamily="18" charset="0"/>
                          </a:rPr>
                          <m:t>𝑉</m:t>
                        </m:r>
                      </m:e>
                      <m:sub>
                        <m:r>
                          <a:rPr lang="en-GB" sz="1600" b="0" i="1" dirty="0" smtClean="0">
                            <a:latin typeface="Cambria Math" panose="02040503050406030204" pitchFamily="18" charset="0"/>
                          </a:rPr>
                          <m:t>𝐹𝐹𝑀𝑃</m:t>
                        </m:r>
                      </m:sub>
                    </m:sSub>
                  </m:oMath>
                </a14:m>
                <a:r>
                  <a:rPr lang="it-IT" sz="1600" dirty="0">
                    <a:latin typeface="Arial" panose="020B0604020202020204" pitchFamily="34" charset="0"/>
                    <a:cs typeface="Arial" panose="020B0604020202020204" pitchFamily="34" charset="0"/>
                  </a:rPr>
                  <a:t> = 0.5</a:t>
                </a:r>
              </a:p>
              <a:p>
                <a:pPr marL="171450" indent="-1714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it-IT" sz="1600" b="0" i="1" dirty="0" smtClean="0">
                            <a:latin typeface="Cambria Math" panose="02040503050406030204" pitchFamily="18" charset="0"/>
                          </a:rPr>
                          <m:t>𝑉</m:t>
                        </m:r>
                      </m:e>
                      <m:sub>
                        <m:r>
                          <a:rPr lang="it-IT" sz="1600" b="0" i="1" dirty="0" smtClean="0">
                            <a:latin typeface="Cambria Math" panose="02040503050406030204" pitchFamily="18" charset="0"/>
                          </a:rPr>
                          <m:t>𝑈𝐶𝐵</m:t>
                        </m:r>
                      </m:sub>
                    </m:sSub>
                  </m:oMath>
                </a14:m>
                <a:r>
                  <a:rPr lang="it-IT" sz="1600" dirty="0">
                    <a:latin typeface="Arial" panose="020B0604020202020204" pitchFamily="34" charset="0"/>
                    <a:cs typeface="Arial" panose="020B0604020202020204" pitchFamily="34" charset="0"/>
                  </a:rPr>
                  <a:t>= 0.5</a:t>
                </a:r>
              </a:p>
              <a:p>
                <a:endParaRPr lang="it-IT" sz="1200" dirty="0">
                  <a:latin typeface="Arial" panose="020B0604020202020204" pitchFamily="34" charset="0"/>
                  <a:cs typeface="Arial" panose="020B0604020202020204" pitchFamily="34" charset="0"/>
                </a:endParaRPr>
              </a:p>
            </p:txBody>
          </p:sp>
        </mc:Choice>
        <mc:Fallback>
          <p:sp>
            <p:nvSpPr>
              <p:cNvPr id="15" name="TextBox 14">
                <a:extLst>
                  <a:ext uri="{FF2B5EF4-FFF2-40B4-BE49-F238E27FC236}">
                    <a16:creationId xmlns:a16="http://schemas.microsoft.com/office/drawing/2014/main" id="{9E42B5F0-1857-0994-39BB-3C38DB16E34C}"/>
                  </a:ext>
                </a:extLst>
              </p:cNvPr>
              <p:cNvSpPr txBox="1">
                <a:spLocks noRot="1" noChangeAspect="1" noMove="1" noResize="1" noEditPoints="1" noAdjustHandles="1" noChangeArrowheads="1" noChangeShapeType="1" noTextEdit="1"/>
              </p:cNvSpPr>
              <p:nvPr/>
            </p:nvSpPr>
            <p:spPr>
              <a:xfrm>
                <a:off x="308882" y="1464873"/>
                <a:ext cx="2363730" cy="1261884"/>
              </a:xfrm>
              <a:prstGeom prst="rect">
                <a:avLst/>
              </a:prstGeom>
              <a:blipFill>
                <a:blip r:embed="rId4"/>
                <a:stretch>
                  <a:fillRect l="-1550" t="-1449"/>
                </a:stretch>
              </a:blipFill>
            </p:spPr>
            <p:txBody>
              <a:bodyPr/>
              <a:lstStyle/>
              <a:p>
                <a:r>
                  <a:rPr lang="en-GB">
                    <a:noFill/>
                  </a:rPr>
                  <a:t> </a:t>
                </a:r>
              </a:p>
            </p:txBody>
          </p:sp>
        </mc:Fallback>
      </mc:AlternateContent>
      <p:pic>
        <p:nvPicPr>
          <p:cNvPr id="17" name="Picture 16">
            <a:extLst>
              <a:ext uri="{FF2B5EF4-FFF2-40B4-BE49-F238E27FC236}">
                <a16:creationId xmlns:a16="http://schemas.microsoft.com/office/drawing/2014/main" id="{97349E9C-9486-7CA6-BC52-0411D83239F6}"/>
              </a:ext>
            </a:extLst>
          </p:cNvPr>
          <p:cNvPicPr>
            <a:picLocks noChangeAspect="1"/>
          </p:cNvPicPr>
          <p:nvPr/>
        </p:nvPicPr>
        <p:blipFill>
          <a:blip r:embed="rId5"/>
          <a:stretch>
            <a:fillRect/>
          </a:stretch>
        </p:blipFill>
        <p:spPr>
          <a:xfrm>
            <a:off x="3021829" y="1353369"/>
            <a:ext cx="5847735" cy="1651586"/>
          </a:xfrm>
          <a:prstGeom prst="rect">
            <a:avLst/>
          </a:prstGeom>
        </p:spPr>
      </p:pic>
      <p:sp>
        <p:nvSpPr>
          <p:cNvPr id="5" name="Titolo 1">
            <a:extLst>
              <a:ext uri="{FF2B5EF4-FFF2-40B4-BE49-F238E27FC236}">
                <a16:creationId xmlns:a16="http://schemas.microsoft.com/office/drawing/2014/main" id="{946F99D9-4AF3-F1E4-0343-50205E103D37}"/>
              </a:ext>
            </a:extLst>
          </p:cNvPr>
          <p:cNvSpPr>
            <a:spLocks noGrp="1"/>
          </p:cNvSpPr>
          <p:nvPr>
            <p:ph type="title"/>
          </p:nvPr>
        </p:nvSpPr>
        <p:spPr>
          <a:xfrm>
            <a:off x="288521" y="139166"/>
            <a:ext cx="8581043" cy="1216100"/>
          </a:xfrm>
        </p:spPr>
        <p:txBody>
          <a:bodyPr>
            <a:normAutofit/>
          </a:bodyPr>
          <a:lstStyle/>
          <a:p>
            <a:r>
              <a:rPr lang="it-IT" sz="3600" dirty="0" err="1"/>
              <a:t>Results</a:t>
            </a:r>
            <a:br>
              <a:rPr lang="it-IT" sz="3600" dirty="0"/>
            </a:br>
            <a:r>
              <a:rPr lang="it-IT" sz="2000" dirty="0" err="1"/>
              <a:t>Different</a:t>
            </a:r>
            <a:r>
              <a:rPr lang="it-IT" sz="2000" dirty="0"/>
              <a:t> </a:t>
            </a:r>
            <a:r>
              <a:rPr lang="it-IT" sz="2000" dirty="0" err="1"/>
              <a:t>Valuations</a:t>
            </a:r>
            <a:endParaRPr lang="it-IT" sz="3600" dirty="0"/>
          </a:p>
        </p:txBody>
      </p:sp>
      <p:pic>
        <p:nvPicPr>
          <p:cNvPr id="9" name="Picture 8">
            <a:extLst>
              <a:ext uri="{FF2B5EF4-FFF2-40B4-BE49-F238E27FC236}">
                <a16:creationId xmlns:a16="http://schemas.microsoft.com/office/drawing/2014/main" id="{1BBC514E-B56F-FDFD-9C13-43ADAD113F24}"/>
              </a:ext>
            </a:extLst>
          </p:cNvPr>
          <p:cNvPicPr>
            <a:picLocks noChangeAspect="1"/>
          </p:cNvPicPr>
          <p:nvPr/>
        </p:nvPicPr>
        <p:blipFill>
          <a:blip r:embed="rId6"/>
          <a:stretch>
            <a:fillRect/>
          </a:stretch>
        </p:blipFill>
        <p:spPr>
          <a:xfrm>
            <a:off x="308882" y="4501175"/>
            <a:ext cx="2534282" cy="1796858"/>
          </a:xfrm>
          <a:prstGeom prst="rect">
            <a:avLst/>
          </a:prstGeom>
        </p:spPr>
      </p:pic>
      <p:pic>
        <p:nvPicPr>
          <p:cNvPr id="10" name="Picture 9">
            <a:extLst>
              <a:ext uri="{FF2B5EF4-FFF2-40B4-BE49-F238E27FC236}">
                <a16:creationId xmlns:a16="http://schemas.microsoft.com/office/drawing/2014/main" id="{2D970048-7E6B-6CBB-DB76-1CD8BA9171F6}"/>
              </a:ext>
            </a:extLst>
          </p:cNvPr>
          <p:cNvPicPr>
            <a:picLocks noChangeAspect="1"/>
          </p:cNvPicPr>
          <p:nvPr/>
        </p:nvPicPr>
        <p:blipFill>
          <a:blip r:embed="rId7"/>
          <a:stretch>
            <a:fillRect/>
          </a:stretch>
        </p:blipFill>
        <p:spPr>
          <a:xfrm>
            <a:off x="479434" y="2836364"/>
            <a:ext cx="2363730" cy="1589483"/>
          </a:xfrm>
          <a:prstGeom prst="rect">
            <a:avLst/>
          </a:prstGeom>
        </p:spPr>
      </p:pic>
      <p:sp>
        <p:nvSpPr>
          <p:cNvPr id="12" name="TextBox 11">
            <a:extLst>
              <a:ext uri="{FF2B5EF4-FFF2-40B4-BE49-F238E27FC236}">
                <a16:creationId xmlns:a16="http://schemas.microsoft.com/office/drawing/2014/main" id="{A926F483-ED80-6326-6E56-91B620D830C2}"/>
              </a:ext>
            </a:extLst>
          </p:cNvPr>
          <p:cNvSpPr txBox="1"/>
          <p:nvPr/>
        </p:nvSpPr>
        <p:spPr>
          <a:xfrm>
            <a:off x="3915697" y="3546492"/>
            <a:ext cx="4321277" cy="2062103"/>
          </a:xfrm>
          <a:prstGeom prst="rect">
            <a:avLst/>
          </a:prstGeom>
          <a:noFill/>
        </p:spPr>
        <p:txBody>
          <a:bodyPr wrap="square" rtlCol="0">
            <a:spAutoFit/>
          </a:bodyPr>
          <a:lstStyle/>
          <a:p>
            <a:r>
              <a:rPr lang="en-GB" sz="1600" dirty="0"/>
              <a:t>In this setting FFMP and UCB learn to </a:t>
            </a:r>
            <a:r>
              <a:rPr lang="en-GB" sz="1600" b="1" dirty="0"/>
              <a:t>bid above </a:t>
            </a:r>
            <a:r>
              <a:rPr lang="en-GB" sz="1600" dirty="0"/>
              <a:t>the valuation of the MP agent.</a:t>
            </a:r>
          </a:p>
          <a:p>
            <a:endParaRPr lang="en-GB" sz="1600" dirty="0"/>
          </a:p>
          <a:p>
            <a:r>
              <a:rPr lang="en-GB" sz="1600" dirty="0"/>
              <a:t>FFMP </a:t>
            </a:r>
            <a:r>
              <a:rPr lang="en-GB" sz="1600" b="1" dirty="0"/>
              <a:t>beats</a:t>
            </a:r>
            <a:r>
              <a:rPr lang="en-GB" sz="1600" dirty="0"/>
              <a:t> the other agents and achieves </a:t>
            </a:r>
            <a:r>
              <a:rPr lang="en-GB" sz="1600" b="1" dirty="0"/>
              <a:t>sublinear</a:t>
            </a:r>
            <a:r>
              <a:rPr lang="en-GB" sz="1600" dirty="0"/>
              <a:t> regret.</a:t>
            </a:r>
          </a:p>
          <a:p>
            <a:endParaRPr lang="en-GB" sz="1600" dirty="0"/>
          </a:p>
          <a:p>
            <a:r>
              <a:rPr lang="en-GB" sz="1600" dirty="0"/>
              <a:t>MP still manages to </a:t>
            </a:r>
            <a:r>
              <a:rPr lang="en-GB" sz="1600" b="1" dirty="0"/>
              <a:t>win</a:t>
            </a:r>
            <a:r>
              <a:rPr lang="en-GB" sz="1600" dirty="0"/>
              <a:t> the </a:t>
            </a:r>
            <a:r>
              <a:rPr lang="en-GB" sz="1600" b="1" dirty="0"/>
              <a:t>lower slots </a:t>
            </a:r>
            <a:r>
              <a:rPr lang="en-GB" sz="1600" dirty="0"/>
              <a:t>while competing with the UCB agent.</a:t>
            </a:r>
          </a:p>
        </p:txBody>
      </p:sp>
    </p:spTree>
    <p:extLst>
      <p:ext uri="{BB962C8B-B14F-4D97-AF65-F5344CB8AC3E}">
        <p14:creationId xmlns:p14="http://schemas.microsoft.com/office/powerpoint/2010/main" val="22713945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B1B628-37BF-8116-DEA1-37A486361B14}"/>
              </a:ext>
            </a:extLst>
          </p:cNvPr>
          <p:cNvPicPr>
            <a:picLocks noChangeAspect="1"/>
          </p:cNvPicPr>
          <p:nvPr/>
        </p:nvPicPr>
        <p:blipFill rotWithShape="1">
          <a:blip r:embed="rId2"/>
          <a:srcRect l="1076" r="1076"/>
          <a:stretch/>
        </p:blipFill>
        <p:spPr>
          <a:xfrm>
            <a:off x="4662931" y="2747350"/>
            <a:ext cx="3976532" cy="3168352"/>
          </a:xfrm>
          <a:prstGeom prst="rect">
            <a:avLst/>
          </a:prstGeom>
          <a:ln w="19050">
            <a:solidFill>
              <a:srgbClr val="728FA5"/>
            </a:solidFill>
          </a:ln>
        </p:spPr>
      </p:pic>
      <p:pic>
        <p:nvPicPr>
          <p:cNvPr id="1026" name="Picture 2">
            <a:extLst>
              <a:ext uri="{FF2B5EF4-FFF2-40B4-BE49-F238E27FC236}">
                <a16:creationId xmlns:a16="http://schemas.microsoft.com/office/drawing/2014/main" id="{7EA69092-1A28-E065-A4B7-58D6B6EBA5DE}"/>
              </a:ext>
            </a:extLst>
          </p:cNvPr>
          <p:cNvPicPr>
            <a:picLocks noChangeAspect="1" noChangeArrowheads="1"/>
          </p:cNvPicPr>
          <p:nvPr/>
        </p:nvPicPr>
        <p:blipFill>
          <a:blip r:embed="rId3"/>
          <a:srcRect t="127" b="127"/>
          <a:stretch/>
        </p:blipFill>
        <p:spPr bwMode="auto">
          <a:xfrm>
            <a:off x="504539" y="2747348"/>
            <a:ext cx="3976532" cy="3168351"/>
          </a:xfrm>
          <a:prstGeom prst="rect">
            <a:avLst/>
          </a:prstGeom>
          <a:noFill/>
          <a:ln w="19050">
            <a:solidFill>
              <a:srgbClr val="728FA5"/>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CD995F-6D20-72CD-E018-0DB1C3052D86}"/>
              </a:ext>
            </a:extLst>
          </p:cNvPr>
          <p:cNvSpPr txBox="1"/>
          <p:nvPr/>
        </p:nvSpPr>
        <p:spPr>
          <a:xfrm>
            <a:off x="717506" y="5893338"/>
            <a:ext cx="3550597" cy="261610"/>
          </a:xfrm>
          <a:prstGeom prst="rect">
            <a:avLst/>
          </a:prstGeom>
          <a:noFill/>
        </p:spPr>
        <p:txBody>
          <a:bodyPr wrap="square" rtlCol="0">
            <a:spAutoFit/>
          </a:bodyPr>
          <a:lstStyle/>
          <a:p>
            <a:pPr algn="ctr"/>
            <a:r>
              <a:rPr lang="it-IT" altLang="zh-CN" sz="1050" dirty="0">
                <a:latin typeface="Arial" panose="020B0604020202020204" pitchFamily="34" charset="0"/>
                <a:cs typeface="Arial" panose="020B0604020202020204" pitchFamily="34" charset="0"/>
              </a:rPr>
              <a:t>Fig.1 : GP </a:t>
            </a:r>
            <a:r>
              <a:rPr lang="it-IT" altLang="zh-CN" sz="1050" dirty="0" err="1">
                <a:latin typeface="Arial" panose="020B0604020202020204" pitchFamily="34" charset="0"/>
                <a:cs typeface="Arial" panose="020B0604020202020204" pitchFamily="34" charset="0"/>
              </a:rPr>
              <a:t>fitted</a:t>
            </a:r>
            <a:r>
              <a:rPr lang="it-IT" altLang="zh-CN" sz="1050" dirty="0">
                <a:latin typeface="Arial" panose="020B0604020202020204" pitchFamily="34" charset="0"/>
                <a:cs typeface="Arial" panose="020B0604020202020204" pitchFamily="34" charset="0"/>
              </a:rPr>
              <a:t> on </a:t>
            </a:r>
            <a:r>
              <a:rPr lang="it-IT" altLang="zh-CN" sz="1050" dirty="0" err="1">
                <a:latin typeface="Arial" panose="020B0604020202020204" pitchFamily="34" charset="0"/>
                <a:cs typeface="Arial" panose="020B0604020202020204" pitchFamily="34" charset="0"/>
              </a:rPr>
              <a:t>purchase</a:t>
            </a:r>
            <a:r>
              <a:rPr lang="it-IT" altLang="zh-CN" sz="1050" dirty="0">
                <a:latin typeface="Arial" panose="020B0604020202020204" pitchFamily="34" charset="0"/>
                <a:cs typeface="Arial" panose="020B0604020202020204" pitchFamily="34" charset="0"/>
              </a:rPr>
              <a:t> </a:t>
            </a:r>
            <a:r>
              <a:rPr lang="it-IT" altLang="zh-CN" sz="1050" dirty="0" err="1">
                <a:latin typeface="Arial" panose="020B0604020202020204" pitchFamily="34" charset="0"/>
                <a:cs typeface="Arial" panose="020B0604020202020204" pitchFamily="34" charset="0"/>
              </a:rPr>
              <a:t>probability</a:t>
            </a:r>
            <a:endParaRPr lang="it-IT" sz="105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3543CF2-2266-635B-5BFD-6332E00A4027}"/>
              </a:ext>
            </a:extLst>
          </p:cNvPr>
          <p:cNvSpPr txBox="1"/>
          <p:nvPr/>
        </p:nvSpPr>
        <p:spPr>
          <a:xfrm>
            <a:off x="4946513" y="5915700"/>
            <a:ext cx="3550597" cy="261610"/>
          </a:xfrm>
          <a:prstGeom prst="rect">
            <a:avLst/>
          </a:prstGeom>
          <a:noFill/>
        </p:spPr>
        <p:txBody>
          <a:bodyPr wrap="square" rtlCol="0">
            <a:spAutoFit/>
          </a:bodyPr>
          <a:lstStyle/>
          <a:p>
            <a:pPr algn="ctr"/>
            <a:r>
              <a:rPr lang="it-IT" altLang="zh-CN" sz="1050" dirty="0">
                <a:latin typeface="Arial" panose="020B0604020202020204" pitchFamily="34" charset="0"/>
                <a:cs typeface="Arial" panose="020B0604020202020204" pitchFamily="34" charset="0"/>
              </a:rPr>
              <a:t>Fig.2 : GP </a:t>
            </a:r>
            <a:r>
              <a:rPr lang="it-IT" altLang="zh-CN" sz="1050" dirty="0" err="1">
                <a:latin typeface="Arial" panose="020B0604020202020204" pitchFamily="34" charset="0"/>
                <a:cs typeface="Arial" panose="020B0604020202020204" pitchFamily="34" charset="0"/>
              </a:rPr>
              <a:t>fitted</a:t>
            </a:r>
            <a:r>
              <a:rPr lang="it-IT" altLang="zh-CN" sz="1050" dirty="0">
                <a:latin typeface="Arial" panose="020B0604020202020204" pitchFamily="34" charset="0"/>
                <a:cs typeface="Arial" panose="020B0604020202020204" pitchFamily="34" charset="0"/>
              </a:rPr>
              <a:t> on </a:t>
            </a:r>
            <a:r>
              <a:rPr lang="it-IT" altLang="zh-CN" sz="1050" dirty="0" err="1">
                <a:latin typeface="Arial" panose="020B0604020202020204" pitchFamily="34" charset="0"/>
                <a:cs typeface="Arial" panose="020B0604020202020204" pitchFamily="34" charset="0"/>
              </a:rPr>
              <a:t>total</a:t>
            </a:r>
            <a:r>
              <a:rPr lang="it-IT" altLang="zh-CN" sz="1050" dirty="0">
                <a:latin typeface="Arial" panose="020B0604020202020204" pitchFamily="34" charset="0"/>
                <a:cs typeface="Arial" panose="020B0604020202020204" pitchFamily="34" charset="0"/>
              </a:rPr>
              <a:t> profit</a:t>
            </a:r>
            <a:endParaRPr lang="it-IT" sz="1050"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07F8685-B435-4A26-299F-D3DAEEF7ED08}"/>
              </a:ext>
            </a:extLst>
          </p:cNvPr>
          <p:cNvGrpSpPr/>
          <p:nvPr/>
        </p:nvGrpSpPr>
        <p:grpSpPr>
          <a:xfrm>
            <a:off x="368855" y="1302797"/>
            <a:ext cx="3605333" cy="1339589"/>
            <a:chOff x="483155" y="1299315"/>
            <a:chExt cx="3605333" cy="1339589"/>
          </a:xfrm>
        </p:grpSpPr>
        <p:sp>
          <p:nvSpPr>
            <p:cNvPr id="7" name="Arrow: Curved Left 6">
              <a:extLst>
                <a:ext uri="{FF2B5EF4-FFF2-40B4-BE49-F238E27FC236}">
                  <a16:creationId xmlns:a16="http://schemas.microsoft.com/office/drawing/2014/main" id="{997DC6A2-7C84-E8CE-F0AD-97818F8D46C7}"/>
                </a:ext>
              </a:extLst>
            </p:cNvPr>
            <p:cNvSpPr/>
            <p:nvPr/>
          </p:nvSpPr>
          <p:spPr>
            <a:xfrm rot="16200000">
              <a:off x="2138033" y="391138"/>
              <a:ext cx="388620" cy="276024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21" name="Group 20">
              <a:extLst>
                <a:ext uri="{FF2B5EF4-FFF2-40B4-BE49-F238E27FC236}">
                  <a16:creationId xmlns:a16="http://schemas.microsoft.com/office/drawing/2014/main" id="{61129593-3978-3F80-8AE6-52A0C3D9761D}"/>
                </a:ext>
              </a:extLst>
            </p:cNvPr>
            <p:cNvGrpSpPr/>
            <p:nvPr/>
          </p:nvGrpSpPr>
          <p:grpSpPr>
            <a:xfrm>
              <a:off x="483155" y="1999984"/>
              <a:ext cx="1043941" cy="464717"/>
              <a:chOff x="483155" y="1999984"/>
              <a:chExt cx="1043941" cy="464717"/>
            </a:xfrm>
          </p:grpSpPr>
          <p:sp>
            <p:nvSpPr>
              <p:cNvPr id="6" name="Oval 5">
                <a:extLst>
                  <a:ext uri="{FF2B5EF4-FFF2-40B4-BE49-F238E27FC236}">
                    <a16:creationId xmlns:a16="http://schemas.microsoft.com/office/drawing/2014/main" id="{4B205983-8C9C-0A5E-E964-60644F32386F}"/>
                  </a:ext>
                </a:extLst>
              </p:cNvPr>
              <p:cNvSpPr/>
              <p:nvPr/>
            </p:nvSpPr>
            <p:spPr>
              <a:xfrm>
                <a:off x="597456" y="1999984"/>
                <a:ext cx="815340" cy="4647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r"/>
                <a:endParaRPr lang="it-IT" sz="900"/>
              </a:p>
            </p:txBody>
          </p:sp>
          <p:sp>
            <p:nvSpPr>
              <p:cNvPr id="9" name="TextBox 8">
                <a:extLst>
                  <a:ext uri="{FF2B5EF4-FFF2-40B4-BE49-F238E27FC236}">
                    <a16:creationId xmlns:a16="http://schemas.microsoft.com/office/drawing/2014/main" id="{4A6F1268-E59F-B1F4-6EEA-B8B8373ADA23}"/>
                  </a:ext>
                </a:extLst>
              </p:cNvPr>
              <p:cNvSpPr txBox="1"/>
              <p:nvPr/>
            </p:nvSpPr>
            <p:spPr>
              <a:xfrm>
                <a:off x="483155" y="2019506"/>
                <a:ext cx="1043941" cy="400110"/>
              </a:xfrm>
              <a:prstGeom prst="rect">
                <a:avLst/>
              </a:prstGeom>
              <a:noFill/>
            </p:spPr>
            <p:txBody>
              <a:bodyPr wrap="square">
                <a:spAutoFit/>
              </a:bodyPr>
              <a:lstStyle/>
              <a:p>
                <a:pPr algn="ctr"/>
                <a:r>
                  <a:rPr lang="it-IT" sz="1000">
                    <a:solidFill>
                      <a:schemeClr val="bg1"/>
                    </a:solidFill>
                  </a:rPr>
                  <a:t>Pricing </a:t>
                </a:r>
              </a:p>
              <a:p>
                <a:pPr algn="ctr"/>
                <a:r>
                  <a:rPr lang="it-IT" sz="1000">
                    <a:solidFill>
                      <a:schemeClr val="bg1"/>
                    </a:solidFill>
                  </a:rPr>
                  <a:t>Agent</a:t>
                </a:r>
              </a:p>
            </p:txBody>
          </p:sp>
        </p:grpSp>
        <p:grpSp>
          <p:nvGrpSpPr>
            <p:cNvPr id="22" name="Group 21">
              <a:extLst>
                <a:ext uri="{FF2B5EF4-FFF2-40B4-BE49-F238E27FC236}">
                  <a16:creationId xmlns:a16="http://schemas.microsoft.com/office/drawing/2014/main" id="{9D8F0296-E0A1-843A-F286-B0D0B118FB46}"/>
                </a:ext>
              </a:extLst>
            </p:cNvPr>
            <p:cNvGrpSpPr/>
            <p:nvPr/>
          </p:nvGrpSpPr>
          <p:grpSpPr>
            <a:xfrm>
              <a:off x="3044547" y="1993898"/>
              <a:ext cx="1043941" cy="464717"/>
              <a:chOff x="3044547" y="1993898"/>
              <a:chExt cx="1043941" cy="464717"/>
            </a:xfrm>
          </p:grpSpPr>
          <p:sp>
            <p:nvSpPr>
              <p:cNvPr id="10" name="Oval 9">
                <a:extLst>
                  <a:ext uri="{FF2B5EF4-FFF2-40B4-BE49-F238E27FC236}">
                    <a16:creationId xmlns:a16="http://schemas.microsoft.com/office/drawing/2014/main" id="{23619564-7617-212D-31C3-C336FDD4B46F}"/>
                  </a:ext>
                </a:extLst>
              </p:cNvPr>
              <p:cNvSpPr/>
              <p:nvPr/>
            </p:nvSpPr>
            <p:spPr>
              <a:xfrm>
                <a:off x="3158848" y="1993898"/>
                <a:ext cx="815340" cy="4647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r"/>
                <a:endParaRPr lang="it-IT" sz="900"/>
              </a:p>
            </p:txBody>
          </p:sp>
          <p:sp>
            <p:nvSpPr>
              <p:cNvPr id="11" name="TextBox 10">
                <a:extLst>
                  <a:ext uri="{FF2B5EF4-FFF2-40B4-BE49-F238E27FC236}">
                    <a16:creationId xmlns:a16="http://schemas.microsoft.com/office/drawing/2014/main" id="{06713899-3423-ABFF-794B-1559625B2842}"/>
                  </a:ext>
                </a:extLst>
              </p:cNvPr>
              <p:cNvSpPr txBox="1"/>
              <p:nvPr/>
            </p:nvSpPr>
            <p:spPr>
              <a:xfrm>
                <a:off x="3044547" y="2013420"/>
                <a:ext cx="1043941" cy="400110"/>
              </a:xfrm>
              <a:prstGeom prst="rect">
                <a:avLst/>
              </a:prstGeom>
              <a:noFill/>
            </p:spPr>
            <p:txBody>
              <a:bodyPr wrap="square">
                <a:spAutoFit/>
              </a:bodyPr>
              <a:lstStyle/>
              <a:p>
                <a:pPr algn="ctr"/>
                <a:r>
                  <a:rPr lang="it-IT" sz="1000">
                    <a:solidFill>
                      <a:schemeClr val="bg1"/>
                    </a:solidFill>
                  </a:rPr>
                  <a:t>Pricing Environment</a:t>
                </a:r>
              </a:p>
            </p:txBody>
          </p:sp>
        </p:grpSp>
        <p:grpSp>
          <p:nvGrpSpPr>
            <p:cNvPr id="19" name="Group 18">
              <a:extLst>
                <a:ext uri="{FF2B5EF4-FFF2-40B4-BE49-F238E27FC236}">
                  <a16:creationId xmlns:a16="http://schemas.microsoft.com/office/drawing/2014/main" id="{2F0E8040-14B5-01A8-B945-F282C43BE65B}"/>
                </a:ext>
              </a:extLst>
            </p:cNvPr>
            <p:cNvGrpSpPr/>
            <p:nvPr/>
          </p:nvGrpSpPr>
          <p:grpSpPr>
            <a:xfrm>
              <a:off x="1266646" y="1299315"/>
              <a:ext cx="2038350" cy="796232"/>
              <a:chOff x="4350211" y="1514111"/>
              <a:chExt cx="2038350" cy="796232"/>
            </a:xfrm>
          </p:grpSpPr>
          <p:sp>
            <p:nvSpPr>
              <p:cNvPr id="12" name="Oval 11">
                <a:extLst>
                  <a:ext uri="{FF2B5EF4-FFF2-40B4-BE49-F238E27FC236}">
                    <a16:creationId xmlns:a16="http://schemas.microsoft.com/office/drawing/2014/main" id="{145CEDF2-3CC0-4EB2-3CE5-51AF6C05C1F4}"/>
                  </a:ext>
                </a:extLst>
              </p:cNvPr>
              <p:cNvSpPr/>
              <p:nvPr/>
            </p:nvSpPr>
            <p:spPr>
              <a:xfrm>
                <a:off x="4464512" y="1679869"/>
                <a:ext cx="815340" cy="4647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r"/>
                <a:endParaRPr lang="it-IT" sz="900"/>
              </a:p>
            </p:txBody>
          </p:sp>
          <p:sp>
            <p:nvSpPr>
              <p:cNvPr id="13" name="TextBox 12">
                <a:extLst>
                  <a:ext uri="{FF2B5EF4-FFF2-40B4-BE49-F238E27FC236}">
                    <a16:creationId xmlns:a16="http://schemas.microsoft.com/office/drawing/2014/main" id="{6A954C4B-DC64-80A0-6C7E-D5C836A2F207}"/>
                  </a:ext>
                </a:extLst>
              </p:cNvPr>
              <p:cNvSpPr txBox="1"/>
              <p:nvPr/>
            </p:nvSpPr>
            <p:spPr>
              <a:xfrm>
                <a:off x="4350211" y="1699391"/>
                <a:ext cx="1043941" cy="400110"/>
              </a:xfrm>
              <a:prstGeom prst="rect">
                <a:avLst/>
              </a:prstGeom>
              <a:noFill/>
            </p:spPr>
            <p:txBody>
              <a:bodyPr wrap="square">
                <a:spAutoFit/>
              </a:bodyPr>
              <a:lstStyle/>
              <a:p>
                <a:pPr algn="ctr"/>
                <a:r>
                  <a:rPr lang="it-IT" sz="1000">
                    <a:solidFill>
                      <a:schemeClr val="bg1"/>
                    </a:solidFill>
                  </a:rPr>
                  <a:t>Bidding </a:t>
                </a:r>
              </a:p>
              <a:p>
                <a:pPr algn="ctr"/>
                <a:r>
                  <a:rPr lang="it-IT" sz="1000">
                    <a:solidFill>
                      <a:schemeClr val="bg1"/>
                    </a:solidFill>
                  </a:rPr>
                  <a:t>Agent</a:t>
                </a:r>
              </a:p>
            </p:txBody>
          </p:sp>
          <p:sp>
            <p:nvSpPr>
              <p:cNvPr id="14" name="Oval 13">
                <a:extLst>
                  <a:ext uri="{FF2B5EF4-FFF2-40B4-BE49-F238E27FC236}">
                    <a16:creationId xmlns:a16="http://schemas.microsoft.com/office/drawing/2014/main" id="{D52CD296-0A9D-91C6-8FC9-197E4EA17F08}"/>
                  </a:ext>
                </a:extLst>
              </p:cNvPr>
              <p:cNvSpPr/>
              <p:nvPr/>
            </p:nvSpPr>
            <p:spPr>
              <a:xfrm>
                <a:off x="5458921" y="1679869"/>
                <a:ext cx="815340" cy="4647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r"/>
                <a:endParaRPr lang="it-IT" sz="900"/>
              </a:p>
            </p:txBody>
          </p:sp>
          <p:sp>
            <p:nvSpPr>
              <p:cNvPr id="15" name="TextBox 14">
                <a:extLst>
                  <a:ext uri="{FF2B5EF4-FFF2-40B4-BE49-F238E27FC236}">
                    <a16:creationId xmlns:a16="http://schemas.microsoft.com/office/drawing/2014/main" id="{790EA495-A268-44A3-CEF5-8D9393ADBB3E}"/>
                  </a:ext>
                </a:extLst>
              </p:cNvPr>
              <p:cNvSpPr txBox="1"/>
              <p:nvPr/>
            </p:nvSpPr>
            <p:spPr>
              <a:xfrm>
                <a:off x="5344620" y="1699391"/>
                <a:ext cx="1043941" cy="400110"/>
              </a:xfrm>
              <a:prstGeom prst="rect">
                <a:avLst/>
              </a:prstGeom>
              <a:noFill/>
            </p:spPr>
            <p:txBody>
              <a:bodyPr wrap="square">
                <a:spAutoFit/>
              </a:bodyPr>
              <a:lstStyle/>
              <a:p>
                <a:pPr algn="ctr"/>
                <a:r>
                  <a:rPr lang="it-IT" sz="1000">
                    <a:solidFill>
                      <a:schemeClr val="bg1"/>
                    </a:solidFill>
                  </a:rPr>
                  <a:t>Bidding Environment</a:t>
                </a:r>
              </a:p>
            </p:txBody>
          </p:sp>
          <p:sp>
            <p:nvSpPr>
              <p:cNvPr id="17" name="Arrow: Curved Left 16">
                <a:extLst>
                  <a:ext uri="{FF2B5EF4-FFF2-40B4-BE49-F238E27FC236}">
                    <a16:creationId xmlns:a16="http://schemas.microsoft.com/office/drawing/2014/main" id="{E4CFAAFC-DCA3-6701-C34B-D92847363828}"/>
                  </a:ext>
                </a:extLst>
              </p:cNvPr>
              <p:cNvSpPr/>
              <p:nvPr/>
            </p:nvSpPr>
            <p:spPr>
              <a:xfrm rot="16200000">
                <a:off x="5327089" y="1008766"/>
                <a:ext cx="147743" cy="1158434"/>
              </a:xfrm>
              <a:prstGeom prst="curvedLeftArrow">
                <a:avLst>
                  <a:gd name="adj1" fmla="val 25000"/>
                  <a:gd name="adj2" fmla="val 85089"/>
                  <a:gd name="adj3" fmla="val 4176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it-IT">
                  <a:solidFill>
                    <a:schemeClr val="tx1"/>
                  </a:solidFill>
                </a:endParaRPr>
              </a:p>
            </p:txBody>
          </p:sp>
          <p:sp>
            <p:nvSpPr>
              <p:cNvPr id="18" name="Arrow: Curved Left 17">
                <a:extLst>
                  <a:ext uri="{FF2B5EF4-FFF2-40B4-BE49-F238E27FC236}">
                    <a16:creationId xmlns:a16="http://schemas.microsoft.com/office/drawing/2014/main" id="{53185C4E-7DDD-4237-1D92-A3FA72D94A51}"/>
                  </a:ext>
                </a:extLst>
              </p:cNvPr>
              <p:cNvSpPr/>
              <p:nvPr/>
            </p:nvSpPr>
            <p:spPr>
              <a:xfrm rot="5400000">
                <a:off x="5294704" y="1657255"/>
                <a:ext cx="147743" cy="1158434"/>
              </a:xfrm>
              <a:prstGeom prst="curvedLeftArrow">
                <a:avLst>
                  <a:gd name="adj1" fmla="val 25000"/>
                  <a:gd name="adj2" fmla="val 85089"/>
                  <a:gd name="adj3" fmla="val 4176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it-IT">
                  <a:solidFill>
                    <a:schemeClr val="tx1"/>
                  </a:solidFill>
                </a:endParaRPr>
              </a:p>
            </p:txBody>
          </p:sp>
        </p:grpSp>
        <p:sp>
          <p:nvSpPr>
            <p:cNvPr id="20" name="Arrow: Curved Left 19">
              <a:extLst>
                <a:ext uri="{FF2B5EF4-FFF2-40B4-BE49-F238E27FC236}">
                  <a16:creationId xmlns:a16="http://schemas.microsoft.com/office/drawing/2014/main" id="{CF5286F9-90FE-750E-9E72-EC75B4451634}"/>
                </a:ext>
              </a:extLst>
            </p:cNvPr>
            <p:cNvSpPr/>
            <p:nvPr/>
          </p:nvSpPr>
          <p:spPr>
            <a:xfrm rot="5400000">
              <a:off x="2188837" y="1184910"/>
              <a:ext cx="147746" cy="2760241"/>
            </a:xfrm>
            <a:prstGeom prst="curvedLeftArrow">
              <a:avLst>
                <a:gd name="adj1" fmla="val 13315"/>
                <a:gd name="adj2" fmla="val 124609"/>
                <a:gd name="adj3" fmla="val 340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sp>
        <p:nvSpPr>
          <p:cNvPr id="23" name="TextBox 22">
            <a:extLst>
              <a:ext uri="{FF2B5EF4-FFF2-40B4-BE49-F238E27FC236}">
                <a16:creationId xmlns:a16="http://schemas.microsoft.com/office/drawing/2014/main" id="{452649B7-8359-2B3A-43A7-054ACDFBE3AC}"/>
              </a:ext>
            </a:extLst>
          </p:cNvPr>
          <p:cNvSpPr txBox="1"/>
          <p:nvPr/>
        </p:nvSpPr>
        <p:spPr>
          <a:xfrm>
            <a:off x="3974188" y="1226228"/>
            <a:ext cx="5169813" cy="1443152"/>
          </a:xfrm>
          <a:prstGeom prst="rect">
            <a:avLst/>
          </a:prstGeom>
          <a:noFill/>
        </p:spPr>
        <p:txBody>
          <a:bodyPr wrap="square" rtlCol="0">
            <a:spAutoFit/>
          </a:bodyPr>
          <a:lstStyle/>
          <a:p>
            <a:pPr>
              <a:lnSpc>
                <a:spcPct val="150000"/>
              </a:lnSpc>
            </a:pPr>
            <a:r>
              <a:rPr lang="it-IT" altLang="zh-CN" sz="1200" dirty="0"/>
              <a:t>Agent </a:t>
            </a:r>
            <a:r>
              <a:rPr lang="it-IT" altLang="zh-CN" sz="1200" dirty="0" err="1"/>
              <a:t>decision</a:t>
            </a:r>
            <a:r>
              <a:rPr lang="it-IT" altLang="zh-CN" sz="1200" dirty="0"/>
              <a:t> </a:t>
            </a:r>
            <a:r>
              <a:rPr lang="it-IT" altLang="zh-CN" sz="1200" dirty="0" err="1"/>
              <a:t>process</a:t>
            </a:r>
            <a:r>
              <a:rPr lang="it-IT" altLang="zh-CN" sz="1200" dirty="0"/>
              <a:t> for pricing:</a:t>
            </a:r>
          </a:p>
          <a:p>
            <a:pPr>
              <a:lnSpc>
                <a:spcPct val="150000"/>
              </a:lnSpc>
            </a:pPr>
            <a:r>
              <a:rPr lang="it-IT" sz="1200" dirty="0"/>
              <a:t>1. Sample </a:t>
            </a:r>
            <a:r>
              <a:rPr lang="it-IT" sz="1200" dirty="0" err="1"/>
              <a:t>purchase</a:t>
            </a:r>
            <a:r>
              <a:rPr lang="it-IT" sz="1200" dirty="0"/>
              <a:t> </a:t>
            </a:r>
            <a:r>
              <a:rPr lang="it-IT" sz="1200" dirty="0" err="1"/>
              <a:t>probabilities</a:t>
            </a:r>
            <a:r>
              <a:rPr lang="it-IT" sz="1200" dirty="0"/>
              <a:t> for </a:t>
            </a:r>
            <a:r>
              <a:rPr lang="it-IT" sz="1200" dirty="0" err="1"/>
              <a:t>all</a:t>
            </a:r>
            <a:r>
              <a:rPr lang="it-IT" sz="1200" dirty="0"/>
              <a:t> prices and customers with GP</a:t>
            </a:r>
          </a:p>
          <a:p>
            <a:pPr>
              <a:lnSpc>
                <a:spcPct val="150000"/>
              </a:lnSpc>
            </a:pPr>
            <a:r>
              <a:rPr lang="it-IT" sz="1200" dirty="0"/>
              <a:t>2. </a:t>
            </a:r>
            <a:r>
              <a:rPr lang="it-IT" sz="1200" dirty="0" err="1"/>
              <a:t>Probabilities</a:t>
            </a:r>
            <a:r>
              <a:rPr lang="it-IT" sz="1200" dirty="0"/>
              <a:t> * prices =&gt; </a:t>
            </a:r>
            <a:r>
              <a:rPr lang="it-IT" sz="1200" dirty="0" err="1"/>
              <a:t>estimated</a:t>
            </a:r>
            <a:r>
              <a:rPr lang="it-IT" sz="1200" dirty="0"/>
              <a:t> profit</a:t>
            </a:r>
          </a:p>
          <a:p>
            <a:pPr>
              <a:lnSpc>
                <a:spcPct val="150000"/>
              </a:lnSpc>
            </a:pPr>
            <a:r>
              <a:rPr lang="it-IT" sz="1200" dirty="0"/>
              <a:t>3. </a:t>
            </a:r>
            <a:r>
              <a:rPr lang="it-IT" sz="1200" dirty="0" err="1"/>
              <a:t>Estimated</a:t>
            </a:r>
            <a:r>
              <a:rPr lang="it-IT" sz="1200" dirty="0"/>
              <a:t> profits – </a:t>
            </a:r>
            <a:r>
              <a:rPr lang="it-IT" sz="1200" dirty="0" err="1"/>
              <a:t>average</a:t>
            </a:r>
            <a:r>
              <a:rPr lang="it-IT" sz="1200" dirty="0"/>
              <a:t> </a:t>
            </a:r>
            <a:r>
              <a:rPr lang="it-IT" sz="1200" dirty="0" err="1"/>
              <a:t>bidding</a:t>
            </a:r>
            <a:r>
              <a:rPr lang="it-IT" sz="1200" dirty="0"/>
              <a:t> cost =&gt; </a:t>
            </a:r>
            <a:r>
              <a:rPr lang="it-IT" sz="1200" dirty="0" err="1"/>
              <a:t>estimated</a:t>
            </a:r>
            <a:r>
              <a:rPr lang="it-IT" sz="1200" dirty="0"/>
              <a:t> net profit</a:t>
            </a:r>
          </a:p>
          <a:p>
            <a:pPr>
              <a:lnSpc>
                <a:spcPct val="150000"/>
              </a:lnSpc>
            </a:pPr>
            <a:r>
              <a:rPr lang="it-IT" sz="1200" dirty="0"/>
              <a:t>4. Estimate net profit * </a:t>
            </a:r>
            <a:r>
              <a:rPr lang="it-IT" sz="1200" dirty="0" err="1"/>
              <a:t>average</a:t>
            </a:r>
            <a:r>
              <a:rPr lang="it-IT" sz="1200" dirty="0"/>
              <a:t> customer </a:t>
            </a:r>
            <a:r>
              <a:rPr lang="it-IT" sz="1200" dirty="0" err="1"/>
              <a:t>number</a:t>
            </a:r>
            <a:r>
              <a:rPr lang="it-IT" sz="1200" dirty="0"/>
              <a:t> =&gt; net profit (</a:t>
            </a:r>
            <a:r>
              <a:rPr lang="it-IT" sz="1200" dirty="0" err="1"/>
              <a:t>total</a:t>
            </a:r>
            <a:r>
              <a:rPr lang="it-IT" sz="1200" dirty="0"/>
              <a:t>)</a:t>
            </a:r>
          </a:p>
        </p:txBody>
      </p:sp>
      <p:sp>
        <p:nvSpPr>
          <p:cNvPr id="8" name="Titolo 1">
            <a:extLst>
              <a:ext uri="{FF2B5EF4-FFF2-40B4-BE49-F238E27FC236}">
                <a16:creationId xmlns:a16="http://schemas.microsoft.com/office/drawing/2014/main" id="{D01696BF-C17F-1C02-2695-3962D0C7828C}"/>
              </a:ext>
            </a:extLst>
          </p:cNvPr>
          <p:cNvSpPr txBox="1">
            <a:spLocks/>
          </p:cNvSpPr>
          <p:nvPr/>
        </p:nvSpPr>
        <p:spPr>
          <a:xfrm>
            <a:off x="288521" y="139166"/>
            <a:ext cx="8581043" cy="840400"/>
          </a:xfrm>
          <a:prstGeom prst="rect">
            <a:avLst/>
          </a:prstGeom>
        </p:spPr>
        <p:txBody>
          <a:bodyPr vert="horz" lIns="91440" tIns="45720" rIns="91440" bIns="45720" rtlCol="0" anchor="t" anchorCtr="0">
            <a:normAutofit fontScale="90000" lnSpcReduction="20000"/>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4000" dirty="0"/>
              <a:t>Pricing </a:t>
            </a:r>
            <a:r>
              <a:rPr lang="it-IT" altLang="zh-CN" sz="4000" dirty="0"/>
              <a:t>Agent</a:t>
            </a:r>
            <a:br>
              <a:rPr lang="it-IT" altLang="zh-CN" dirty="0"/>
            </a:br>
            <a:r>
              <a:rPr lang="it-IT" altLang="zh-CN" dirty="0" err="1"/>
              <a:t>Gaussian</a:t>
            </a:r>
            <a:r>
              <a:rPr lang="it-IT" altLang="zh-CN" dirty="0"/>
              <a:t> </a:t>
            </a:r>
            <a:r>
              <a:rPr lang="it-IT" altLang="zh-CN" dirty="0" err="1"/>
              <a:t>Process</a:t>
            </a:r>
            <a:r>
              <a:rPr lang="it-IT" altLang="zh-CN" dirty="0"/>
              <a:t> UCB agent</a:t>
            </a:r>
            <a:endParaRPr lang="it-IT" dirty="0"/>
          </a:p>
        </p:txBody>
      </p:sp>
    </p:spTree>
    <p:extLst>
      <p:ext uri="{BB962C8B-B14F-4D97-AF65-F5344CB8AC3E}">
        <p14:creationId xmlns:p14="http://schemas.microsoft.com/office/powerpoint/2010/main" val="3664115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fade">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3990871" cy="942874"/>
          </a:xfrm>
        </p:spPr>
        <p:txBody>
          <a:bodyPr>
            <a:normAutofit fontScale="90000"/>
          </a:bodyPr>
          <a:lstStyle/>
          <a:p>
            <a:r>
              <a:rPr lang="it-IT" sz="3600" dirty="0" err="1"/>
              <a:t>Bidding</a:t>
            </a:r>
            <a:r>
              <a:rPr lang="it-IT" sz="3600" dirty="0"/>
              <a:t> </a:t>
            </a:r>
            <a:r>
              <a:rPr lang="it-IT" altLang="zh-CN" sz="3600" dirty="0"/>
              <a:t>Agents</a:t>
            </a:r>
            <a:br>
              <a:rPr lang="it-IT" altLang="zh-CN" dirty="0"/>
            </a:br>
            <a:r>
              <a:rPr lang="it-IT" altLang="zh-CN" sz="1400" dirty="0"/>
              <a:t>1. </a:t>
            </a:r>
            <a:r>
              <a:rPr lang="it-IT" altLang="zh-CN" sz="1400" dirty="0" err="1"/>
              <a:t>Primal</a:t>
            </a:r>
            <a:r>
              <a:rPr lang="it-IT" altLang="zh-CN" sz="1400" dirty="0"/>
              <a:t>-Dual </a:t>
            </a:r>
            <a:r>
              <a:rPr lang="it-IT" altLang="zh-CN" sz="1400" dirty="0" err="1"/>
              <a:t>algorithm</a:t>
            </a:r>
            <a:r>
              <a:rPr lang="it-IT" altLang="zh-CN" sz="1400" dirty="0"/>
              <a:t> for </a:t>
            </a:r>
            <a:r>
              <a:rPr lang="it-IT" altLang="zh-CN" sz="1400" dirty="0" err="1"/>
              <a:t>truthful</a:t>
            </a:r>
            <a:r>
              <a:rPr lang="it-IT" altLang="zh-CN" sz="1400" dirty="0"/>
              <a:t> </a:t>
            </a:r>
            <a:r>
              <a:rPr lang="it-IT" altLang="zh-CN" sz="1400" dirty="0" err="1"/>
              <a:t>auctions</a:t>
            </a:r>
            <a:br>
              <a:rPr lang="it-IT" altLang="zh-CN" sz="1400" dirty="0"/>
            </a:br>
            <a:r>
              <a:rPr lang="it-IT" altLang="zh-CN" sz="1400" dirty="0"/>
              <a:t>2. UCB-like </a:t>
            </a:r>
            <a:r>
              <a:rPr lang="it-IT" altLang="zh-CN" sz="1400" dirty="0" err="1"/>
              <a:t>algorithm</a:t>
            </a:r>
            <a:endParaRPr lang="it-IT" dirty="0"/>
          </a:p>
        </p:txBody>
      </p:sp>
      <p:pic>
        <p:nvPicPr>
          <p:cNvPr id="4" name="Picture 3">
            <a:extLst>
              <a:ext uri="{FF2B5EF4-FFF2-40B4-BE49-F238E27FC236}">
                <a16:creationId xmlns:a16="http://schemas.microsoft.com/office/drawing/2014/main" id="{759B6A0C-3868-109A-3040-87F019062B0C}"/>
              </a:ext>
            </a:extLst>
          </p:cNvPr>
          <p:cNvPicPr>
            <a:picLocks noChangeAspect="1"/>
          </p:cNvPicPr>
          <p:nvPr/>
        </p:nvPicPr>
        <p:blipFill rotWithShape="1">
          <a:blip r:embed="rId2"/>
          <a:srcRect b="1672"/>
          <a:stretch/>
        </p:blipFill>
        <p:spPr>
          <a:xfrm>
            <a:off x="0" y="1287200"/>
            <a:ext cx="9144000" cy="2393260"/>
          </a:xfrm>
          <a:prstGeom prst="rect">
            <a:avLst/>
          </a:prstGeom>
        </p:spPr>
      </p:pic>
      <p:pic>
        <p:nvPicPr>
          <p:cNvPr id="7" name="Picture 6">
            <a:extLst>
              <a:ext uri="{FF2B5EF4-FFF2-40B4-BE49-F238E27FC236}">
                <a16:creationId xmlns:a16="http://schemas.microsoft.com/office/drawing/2014/main" id="{87023EE8-1E98-1CA1-BE63-FF9918730C38}"/>
              </a:ext>
            </a:extLst>
          </p:cNvPr>
          <p:cNvPicPr>
            <a:picLocks noChangeAspect="1"/>
          </p:cNvPicPr>
          <p:nvPr/>
        </p:nvPicPr>
        <p:blipFill rotWithShape="1">
          <a:blip r:embed="rId3"/>
          <a:srcRect t="2015" b="2296"/>
          <a:stretch/>
        </p:blipFill>
        <p:spPr>
          <a:xfrm>
            <a:off x="2194895" y="3680460"/>
            <a:ext cx="3192810" cy="2390330"/>
          </a:xfrm>
          <a:prstGeom prst="rect">
            <a:avLst/>
          </a:prstGeom>
        </p:spPr>
      </p:pic>
      <p:pic>
        <p:nvPicPr>
          <p:cNvPr id="9" name="Picture 8">
            <a:extLst>
              <a:ext uri="{FF2B5EF4-FFF2-40B4-BE49-F238E27FC236}">
                <a16:creationId xmlns:a16="http://schemas.microsoft.com/office/drawing/2014/main" id="{2B0FFE21-51D3-7688-4224-521C14C33D3D}"/>
              </a:ext>
            </a:extLst>
          </p:cNvPr>
          <p:cNvPicPr>
            <a:picLocks noChangeAspect="1"/>
          </p:cNvPicPr>
          <p:nvPr/>
        </p:nvPicPr>
        <p:blipFill rotWithShape="1">
          <a:blip r:embed="rId4"/>
          <a:srcRect t="2025" b="2662"/>
          <a:stretch/>
        </p:blipFill>
        <p:spPr>
          <a:xfrm>
            <a:off x="5676754" y="3680460"/>
            <a:ext cx="3192810" cy="2380922"/>
          </a:xfrm>
          <a:prstGeom prst="rect">
            <a:avLst/>
          </a:prstGeom>
        </p:spPr>
      </p:pic>
      <p:sp>
        <p:nvSpPr>
          <p:cNvPr id="3" name="TextBox 2">
            <a:extLst>
              <a:ext uri="{FF2B5EF4-FFF2-40B4-BE49-F238E27FC236}">
                <a16:creationId xmlns:a16="http://schemas.microsoft.com/office/drawing/2014/main" id="{DFBDB992-FB1D-BC82-4936-7781E8B813D8}"/>
              </a:ext>
            </a:extLst>
          </p:cNvPr>
          <p:cNvSpPr txBox="1"/>
          <p:nvPr/>
        </p:nvSpPr>
        <p:spPr>
          <a:xfrm>
            <a:off x="648208" y="2526280"/>
            <a:ext cx="2928112" cy="923330"/>
          </a:xfrm>
          <a:prstGeom prst="rect">
            <a:avLst/>
          </a:prstGeom>
          <a:solidFill>
            <a:schemeClr val="bg2"/>
          </a:solidFill>
        </p:spPr>
        <p:txBody>
          <a:bodyPr wrap="square" rtlCol="0">
            <a:spAutoFit/>
          </a:bodyPr>
          <a:lstStyle/>
          <a:p>
            <a:r>
              <a:rPr lang="it-IT" sz="900" b="0">
                <a:solidFill>
                  <a:srgbClr val="0000FF"/>
                </a:solidFill>
                <a:effectLst/>
                <a:latin typeface="Courier New" panose="02070309020205020404" pitchFamily="49" charset="0"/>
              </a:rPr>
              <a:t>def</a:t>
            </a:r>
            <a:r>
              <a:rPr lang="it-IT" sz="900" b="0">
                <a:solidFill>
                  <a:srgbClr val="000000"/>
                </a:solidFill>
                <a:effectLst/>
                <a:latin typeface="Courier New" panose="02070309020205020404" pitchFamily="49" charset="0"/>
              </a:rPr>
              <a:t> </a:t>
            </a:r>
            <a:r>
              <a:rPr lang="it-IT" sz="900" b="0">
                <a:solidFill>
                  <a:srgbClr val="795E26"/>
                </a:solidFill>
                <a:effectLst/>
                <a:latin typeface="Courier New" panose="02070309020205020404" pitchFamily="49" charset="0"/>
              </a:rPr>
              <a:t>update</a:t>
            </a:r>
            <a:r>
              <a:rPr lang="it-IT" sz="900" b="0">
                <a:solidFill>
                  <a:srgbClr val="000000"/>
                </a:solidFill>
                <a:effectLst/>
                <a:latin typeface="Courier New" panose="02070309020205020404" pitchFamily="49" charset="0"/>
              </a:rPr>
              <a:t>(</a:t>
            </a:r>
            <a:r>
              <a:rPr lang="it-IT" sz="900" b="0">
                <a:solidFill>
                  <a:srgbClr val="001080"/>
                </a:solidFill>
                <a:effectLst/>
                <a:latin typeface="Courier New" panose="02070309020205020404" pitchFamily="49" charset="0"/>
              </a:rPr>
              <a:t>self</a:t>
            </a:r>
            <a:r>
              <a:rPr lang="it-IT" sz="900" b="0">
                <a:solidFill>
                  <a:srgbClr val="000000"/>
                </a:solidFill>
                <a:effectLst/>
                <a:latin typeface="Courier New" panose="02070309020205020404" pitchFamily="49" charset="0"/>
              </a:rPr>
              <a:t>, </a:t>
            </a:r>
            <a:r>
              <a:rPr lang="it-IT" sz="900" b="0">
                <a:solidFill>
                  <a:srgbClr val="001080"/>
                </a:solidFill>
                <a:effectLst/>
                <a:latin typeface="Courier New" panose="02070309020205020404" pitchFamily="49" charset="0"/>
              </a:rPr>
              <a:t>f_t</a:t>
            </a:r>
            <a:r>
              <a:rPr lang="it-IT" sz="900" b="0">
                <a:solidFill>
                  <a:srgbClr val="000000"/>
                </a:solidFill>
                <a:effectLst/>
                <a:latin typeface="Courier New" panose="02070309020205020404" pitchFamily="49" charset="0"/>
              </a:rPr>
              <a:t>, </a:t>
            </a:r>
            <a:r>
              <a:rPr lang="it-IT" sz="900" b="0">
                <a:solidFill>
                  <a:srgbClr val="001080"/>
                </a:solidFill>
                <a:effectLst/>
                <a:latin typeface="Courier New" panose="02070309020205020404" pitchFamily="49" charset="0"/>
              </a:rPr>
              <a:t>c_t</a:t>
            </a:r>
            <a:r>
              <a:rPr lang="it-IT" sz="900" b="0">
                <a:solidFill>
                  <a:srgbClr val="000000"/>
                </a:solidFill>
                <a:effectLst/>
                <a:latin typeface="Courier New" panose="02070309020205020404" pitchFamily="49" charset="0"/>
              </a:rPr>
              <a:t>):</a:t>
            </a:r>
          </a:p>
          <a:p>
            <a:r>
              <a:rPr lang="it-IT" sz="900" b="0">
                <a:solidFill>
                  <a:srgbClr val="000000"/>
                </a:solidFill>
                <a:effectLst/>
                <a:latin typeface="Courier New" panose="02070309020205020404" pitchFamily="49" charset="0"/>
              </a:rPr>
              <a:t>  </a:t>
            </a:r>
            <a:r>
              <a:rPr lang="it-IT" sz="900">
                <a:solidFill>
                  <a:srgbClr val="001080"/>
                </a:solidFill>
                <a:latin typeface="Courier New" panose="02070309020205020404" pitchFamily="49" charset="0"/>
              </a:rPr>
              <a:t># update lmbd and budget</a:t>
            </a:r>
          </a:p>
          <a:p>
            <a:r>
              <a:rPr lang="it-IT" sz="900">
                <a:solidFill>
                  <a:srgbClr val="001080"/>
                </a:solidFill>
                <a:latin typeface="Courier New" panose="02070309020205020404" pitchFamily="49" charset="0"/>
              </a:rPr>
              <a:t>  # …</a:t>
            </a:r>
          </a:p>
          <a:p>
            <a:r>
              <a:rPr lang="it-IT" sz="900" b="0">
                <a:solidFill>
                  <a:srgbClr val="001080"/>
                </a:solidFill>
                <a:effectLst/>
                <a:latin typeface="Courier New" panose="02070309020205020404" pitchFamily="49" charset="0"/>
              </a:rPr>
              <a:t>  # update rho (per round budget)</a:t>
            </a:r>
            <a:endParaRPr lang="it-IT" sz="900" b="0">
              <a:solidFill>
                <a:srgbClr val="000000"/>
              </a:solidFill>
              <a:effectLst/>
              <a:latin typeface="Courier New" panose="02070309020205020404" pitchFamily="49" charset="0"/>
            </a:endParaRPr>
          </a:p>
          <a:p>
            <a:r>
              <a:rPr lang="it-IT" sz="900" b="0">
                <a:solidFill>
                  <a:srgbClr val="000000"/>
                </a:solidFill>
                <a:effectLst/>
                <a:latin typeface="Courier New" panose="02070309020205020404" pitchFamily="49" charset="0"/>
              </a:rPr>
              <a:t>  </a:t>
            </a:r>
            <a:r>
              <a:rPr lang="it-IT" sz="900" b="0">
                <a:solidFill>
                  <a:srgbClr val="001080"/>
                </a:solidFill>
                <a:effectLst/>
                <a:latin typeface="Courier New" panose="02070309020205020404" pitchFamily="49" charset="0"/>
              </a:rPr>
              <a:t>self</a:t>
            </a:r>
            <a:r>
              <a:rPr lang="it-IT" sz="900" b="0">
                <a:solidFill>
                  <a:srgbClr val="000000"/>
                </a:solidFill>
                <a:effectLst/>
                <a:latin typeface="Courier New" panose="02070309020205020404" pitchFamily="49" charset="0"/>
              </a:rPr>
              <a:t>.t += </a:t>
            </a:r>
            <a:r>
              <a:rPr lang="it-IT" sz="900" b="0">
                <a:solidFill>
                  <a:srgbClr val="116644"/>
                </a:solidFill>
                <a:effectLst/>
                <a:latin typeface="Courier New" panose="02070309020205020404" pitchFamily="49" charset="0"/>
              </a:rPr>
              <a:t>1</a:t>
            </a:r>
            <a:endParaRPr lang="it-IT" sz="900" b="0">
              <a:solidFill>
                <a:srgbClr val="000000"/>
              </a:solidFill>
              <a:effectLst/>
              <a:latin typeface="Courier New" panose="02070309020205020404" pitchFamily="49" charset="0"/>
            </a:endParaRPr>
          </a:p>
          <a:p>
            <a:r>
              <a:rPr lang="it-IT" sz="900" b="0">
                <a:solidFill>
                  <a:schemeClr val="bg1"/>
                </a:solidFill>
                <a:effectLst/>
                <a:latin typeface="Courier New" panose="02070309020205020404" pitchFamily="49" charset="0"/>
              </a:rPr>
              <a:t>  </a:t>
            </a:r>
            <a:r>
              <a:rPr lang="it-IT" sz="900" b="0">
                <a:solidFill>
                  <a:schemeClr val="bg1"/>
                </a:solidFill>
                <a:effectLst/>
                <a:highlight>
                  <a:srgbClr val="FF0000"/>
                </a:highlight>
                <a:latin typeface="Courier New" panose="02070309020205020404" pitchFamily="49" charset="0"/>
              </a:rPr>
              <a:t>self.rho = self.budget/(self.T-self.t)</a:t>
            </a:r>
          </a:p>
        </p:txBody>
      </p:sp>
      <p:sp>
        <p:nvSpPr>
          <p:cNvPr id="5" name="TextBox 4">
            <a:extLst>
              <a:ext uri="{FF2B5EF4-FFF2-40B4-BE49-F238E27FC236}">
                <a16:creationId xmlns:a16="http://schemas.microsoft.com/office/drawing/2014/main" id="{BCC39A82-EDF7-C027-C037-F5408235A8D9}"/>
              </a:ext>
            </a:extLst>
          </p:cNvPr>
          <p:cNvSpPr txBox="1"/>
          <p:nvPr/>
        </p:nvSpPr>
        <p:spPr>
          <a:xfrm>
            <a:off x="4320931" y="1843653"/>
            <a:ext cx="4701033" cy="1615827"/>
          </a:xfrm>
          <a:prstGeom prst="rect">
            <a:avLst/>
          </a:prstGeom>
          <a:solidFill>
            <a:schemeClr val="bg2"/>
          </a:solidFill>
        </p:spPr>
        <p:txBody>
          <a:bodyPr wrap="square" rtlCol="0">
            <a:spAutoFit/>
          </a:bodyPr>
          <a:lstStyle/>
          <a:p>
            <a:r>
              <a:rPr lang="it-IT" sz="900" b="0" dirty="0" err="1">
                <a:solidFill>
                  <a:srgbClr val="0000FF"/>
                </a:solidFill>
                <a:effectLst/>
                <a:latin typeface="Courier New" panose="02070309020205020404" pitchFamily="49" charset="0"/>
              </a:rPr>
              <a:t>def</a:t>
            </a:r>
            <a:r>
              <a:rPr lang="it-IT" sz="900" b="0" dirty="0">
                <a:solidFill>
                  <a:srgbClr val="000000"/>
                </a:solidFill>
                <a:effectLst/>
                <a:latin typeface="Courier New" panose="02070309020205020404" pitchFamily="49" charset="0"/>
              </a:rPr>
              <a:t> </a:t>
            </a:r>
            <a:r>
              <a:rPr lang="it-IT" sz="900" b="0" dirty="0">
                <a:solidFill>
                  <a:srgbClr val="795E26"/>
                </a:solidFill>
                <a:effectLst/>
                <a:latin typeface="Courier New" panose="02070309020205020404" pitchFamily="49" charset="0"/>
              </a:rPr>
              <a:t>update</a:t>
            </a:r>
            <a:r>
              <a:rPr lang="it-IT" sz="900" b="0" dirty="0">
                <a:solidFill>
                  <a:srgbClr val="000000"/>
                </a:solidFill>
                <a:effectLst/>
                <a:latin typeface="Courier New" panose="02070309020205020404" pitchFamily="49" charset="0"/>
              </a:rPr>
              <a:t>(</a:t>
            </a:r>
            <a:r>
              <a:rPr lang="it-IT" sz="900" b="0" dirty="0">
                <a:solidFill>
                  <a:srgbClr val="001080"/>
                </a:solidFill>
                <a:effectLst/>
                <a:latin typeface="Courier New" panose="02070309020205020404" pitchFamily="49" charset="0"/>
              </a:rPr>
              <a:t>self</a:t>
            </a:r>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f_t</a:t>
            </a:r>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c_t</a:t>
            </a:r>
            <a:r>
              <a:rPr lang="it-IT" sz="900" b="0" dirty="0">
                <a:solidFill>
                  <a:srgbClr val="000000"/>
                </a:solidFill>
                <a:effectLst/>
                <a:latin typeface="Courier New" panose="02070309020205020404" pitchFamily="49" charset="0"/>
              </a:rPr>
              <a:t>):</a:t>
            </a:r>
            <a:endParaRPr lang="en-US" sz="900" b="0" dirty="0">
              <a:solidFill>
                <a:srgbClr val="000000"/>
              </a:solidFill>
              <a:effectLst/>
              <a:highlight>
                <a:srgbClr val="F7F7F7"/>
              </a:highlight>
              <a:latin typeface="Courier New" panose="02070309020205020404" pitchFamily="49" charset="0"/>
            </a:endParaRPr>
          </a:p>
          <a:p>
            <a:r>
              <a:rPr lang="en-US" sz="900" b="0" dirty="0">
                <a:solidFill>
                  <a:srgbClr val="000000"/>
                </a:solidFill>
                <a:effectLst/>
                <a:latin typeface="Courier New" panose="02070309020205020404" pitchFamily="49" charset="0"/>
              </a:rPr>
              <a: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.N_pulls</a:t>
            </a:r>
            <a:r>
              <a:rPr lang="en-US" sz="900" b="0" dirty="0">
                <a:solidFill>
                  <a:srgbClr val="000000"/>
                </a:solidFill>
                <a:effectLst/>
                <a:latin typeface="Courier New" panose="02070309020205020404" pitchFamily="49" charset="0"/>
              </a:rPr>
              <a:t>[</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.a_t</a:t>
            </a:r>
            <a:r>
              <a:rPr lang="en-US" sz="900" b="0" dirty="0">
                <a:solidFill>
                  <a:srgbClr val="000000"/>
                </a:solidFill>
                <a:effectLst/>
                <a:latin typeface="Courier New" panose="02070309020205020404" pitchFamily="49" charset="0"/>
              </a:rPr>
              <a:t>] += </a:t>
            </a:r>
            <a:r>
              <a:rPr lang="en-US" sz="900" b="0" dirty="0">
                <a:solidFill>
                  <a:srgbClr val="116644"/>
                </a:solidFill>
                <a:effectLst/>
                <a:latin typeface="Courier New" panose="02070309020205020404" pitchFamily="49" charset="0"/>
              </a:rPr>
              <a:t>1</a:t>
            </a:r>
            <a:endParaRPr lang="en-US" sz="900" b="0" dirty="0">
              <a:solidFill>
                <a:srgbClr val="000000"/>
              </a:solidFill>
              <a:effectLst/>
              <a:latin typeface="Courier New" panose="02070309020205020404" pitchFamily="49" charset="0"/>
            </a:endParaRPr>
          </a:p>
          <a:p>
            <a:r>
              <a:rPr lang="en-US" sz="900" dirty="0">
                <a:solidFill>
                  <a:srgbClr val="AF00DB"/>
                </a:solidFill>
                <a:latin typeface="Courier New" panose="02070309020205020404" pitchFamily="49" charset="0"/>
              </a:rPr>
              <a:t>  </a:t>
            </a:r>
            <a:r>
              <a:rPr lang="en-US" sz="900" b="0" dirty="0">
                <a:solidFill>
                  <a:srgbClr val="AF00DB"/>
                </a:solidFill>
                <a:effectLst/>
                <a:latin typeface="Courier New" panose="02070309020205020404" pitchFamily="49" charset="0"/>
              </a:rPr>
              <a:t>if</a:t>
            </a:r>
            <a:r>
              <a:rPr lang="en-US" sz="900" b="0" dirty="0">
                <a:solidFill>
                  <a:srgbClr val="000000"/>
                </a:solidFill>
                <a:effectLst/>
                <a:latin typeface="Courier New" panose="02070309020205020404" pitchFamily="49" charset="0"/>
              </a:rPr>
              <a:t>(</a:t>
            </a:r>
            <a:r>
              <a:rPr lang="en-US" sz="900" b="0" dirty="0" err="1">
                <a:solidFill>
                  <a:srgbClr val="000000"/>
                </a:solidFill>
                <a:effectLst/>
                <a:latin typeface="Courier New" panose="02070309020205020404" pitchFamily="49" charset="0"/>
              </a:rPr>
              <a:t>f_t</a:t>
            </a:r>
            <a:r>
              <a:rPr lang="en-US" sz="900" b="0" dirty="0">
                <a:solidFill>
                  <a:srgbClr val="000000"/>
                </a:solidFill>
                <a:effectLst/>
                <a:latin typeface="Courier New" panose="02070309020205020404" pitchFamily="49" charset="0"/>
              </a:rPr>
              <a:t>&gt;</a:t>
            </a:r>
            <a:r>
              <a:rPr lang="en-US" sz="900" b="0" dirty="0">
                <a:solidFill>
                  <a:srgbClr val="116644"/>
                </a:solidFill>
                <a:effectLst/>
                <a:latin typeface="Courier New" panose="02070309020205020404" pitchFamily="49" charset="0"/>
              </a:rPr>
              <a:t>0</a:t>
            </a:r>
            <a:r>
              <a:rPr lang="en-US" sz="900" b="0" dirty="0">
                <a:solidFill>
                  <a:srgbClr val="000000"/>
                </a:solidFill>
                <a:effectLst/>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.won_time</a:t>
            </a:r>
            <a:r>
              <a:rPr lang="en-US" sz="900" b="0" dirty="0">
                <a:solidFill>
                  <a:srgbClr val="000000"/>
                </a:solidFill>
                <a:effectLst/>
                <a:latin typeface="Courier New" panose="02070309020205020404" pitchFamily="49" charset="0"/>
              </a:rPr>
              <a:t> += </a:t>
            </a:r>
            <a:r>
              <a:rPr lang="en-US" sz="900" b="0" dirty="0">
                <a:solidFill>
                  <a:srgbClr val="116644"/>
                </a:solidFill>
                <a:effectLst/>
                <a:latin typeface="Courier New" panose="02070309020205020404" pitchFamily="49" charset="0"/>
              </a:rPr>
              <a:t>1</a:t>
            </a:r>
            <a:endParaRPr lang="en-US" sz="900" b="0" dirty="0">
              <a:solidFill>
                <a:srgbClr val="000000"/>
              </a:solidFill>
              <a:effectLst/>
              <a:latin typeface="Courier New" panose="02070309020205020404" pitchFamily="49" charset="0"/>
            </a:endParaRPr>
          </a:p>
          <a:p>
            <a:r>
              <a:rPr lang="en-US" sz="900" b="0" dirty="0">
                <a:solidFill>
                  <a:srgbClr val="001080"/>
                </a:solidFill>
                <a:effectLst/>
                <a:latin typeface="Courier New" panose="02070309020205020404" pitchFamily="49" charset="0"/>
              </a:rPr>
              <a: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.winning_total_reward</a:t>
            </a:r>
            <a:r>
              <a:rPr lang="en-US" sz="900" b="0" dirty="0">
                <a:solidFill>
                  <a:srgbClr val="000000"/>
                </a:solidFill>
                <a:effectLst/>
                <a:latin typeface="Courier New" panose="02070309020205020404" pitchFamily="49" charset="0"/>
              </a:rPr>
              <a:t> += </a:t>
            </a:r>
            <a:r>
              <a:rPr lang="en-US" sz="900" b="0" dirty="0" err="1">
                <a:solidFill>
                  <a:srgbClr val="000000"/>
                </a:solidFill>
                <a:effectLst/>
                <a:latin typeface="Courier New" panose="02070309020205020404" pitchFamily="49" charset="0"/>
              </a:rPr>
              <a:t>f_t</a:t>
            </a:r>
            <a:endParaRPr lang="en-US" sz="900" b="0" dirty="0">
              <a:solidFill>
                <a:srgbClr val="000000"/>
              </a:solidFill>
              <a:effectLst/>
              <a:latin typeface="Courier New" panose="02070309020205020404" pitchFamily="49" charset="0"/>
            </a:endParaRPr>
          </a:p>
          <a:p>
            <a:r>
              <a:rPr lang="it-IT" sz="900" b="0" dirty="0">
                <a:solidFill>
                  <a:srgbClr val="000000"/>
                </a:solidFill>
                <a:effectLst/>
                <a:latin typeface="Courier New" panose="02070309020205020404" pitchFamily="49" charset="0"/>
              </a:rPr>
              <a:t>  </a:t>
            </a:r>
            <a:r>
              <a:rPr lang="en-US" sz="900" b="0" dirty="0" err="1">
                <a:solidFill>
                  <a:srgbClr val="AF00DB"/>
                </a:solidFill>
                <a:effectLst/>
                <a:latin typeface="Courier New" panose="02070309020205020404" pitchFamily="49" charset="0"/>
              </a:rPr>
              <a:t>elif</a:t>
            </a:r>
            <a:r>
              <a:rPr lang="en-US" sz="900" b="0" dirty="0">
                <a:solidFill>
                  <a:srgbClr val="000000"/>
                </a:solidFill>
                <a:effectLst/>
                <a:latin typeface="Courier New" panose="02070309020205020404" pitchFamily="49" charset="0"/>
              </a:rPr>
              <a:t>(</a:t>
            </a:r>
            <a:r>
              <a:rPr lang="en-US" sz="900" b="0" dirty="0">
                <a:solidFill>
                  <a:srgbClr val="001080"/>
                </a:solidFill>
                <a:effectLst/>
                <a:latin typeface="Courier New" panose="02070309020205020404" pitchFamily="49" charset="0"/>
              </a:rPr>
              <a:t>self</a:t>
            </a:r>
            <a:r>
              <a:rPr lang="en-US" sz="900" b="0" dirty="0">
                <a:solidFill>
                  <a:srgbClr val="000000"/>
                </a:solidFill>
                <a:effectLst/>
                <a:latin typeface="Courier New" panose="02070309020205020404" pitchFamily="49" charset="0"/>
              </a:rPr>
              <a:t>.t &gt;= </a:t>
            </a:r>
            <a:r>
              <a:rPr lang="en-US" sz="900" b="0" dirty="0" err="1">
                <a:solidFill>
                  <a:srgbClr val="001080"/>
                </a:solidFill>
                <a:effectLst/>
                <a:latin typeface="Courier New" panose="02070309020205020404" pitchFamily="49" charset="0"/>
              </a:rPr>
              <a:t>self</a:t>
            </a:r>
            <a:r>
              <a:rPr lang="en-US" sz="900" b="0" dirty="0" err="1">
                <a:solidFill>
                  <a:srgbClr val="000000"/>
                </a:solidFill>
                <a:effectLst/>
                <a:latin typeface="Courier New" panose="02070309020205020404" pitchFamily="49" charset="0"/>
              </a:rPr>
              <a:t>.K</a:t>
            </a:r>
            <a:r>
              <a:rPr lang="en-US" sz="900" b="0" dirty="0">
                <a:solidFill>
                  <a:srgbClr val="000000"/>
                </a:solidFill>
                <a:effectLst/>
                <a:latin typeface="Courier New" panose="02070309020205020404" pitchFamily="49" charset="0"/>
              </a:rPr>
              <a:t>):</a:t>
            </a:r>
          </a:p>
          <a:p>
            <a:r>
              <a:rPr lang="it-IT" sz="900" b="0" dirty="0">
                <a:solidFill>
                  <a:srgbClr val="000000"/>
                </a:solidFill>
                <a:effectLst/>
                <a:latin typeface="Courier New" panose="02070309020205020404" pitchFamily="49" charset="0"/>
              </a:rPr>
              <a:t>	</a:t>
            </a:r>
            <a:r>
              <a:rPr lang="it-IT" sz="900" b="0" dirty="0" err="1">
                <a:solidFill>
                  <a:schemeClr val="bg1"/>
                </a:solidFill>
                <a:effectLst/>
                <a:highlight>
                  <a:srgbClr val="FF0000"/>
                </a:highlight>
                <a:latin typeface="Courier New" panose="02070309020205020404" pitchFamily="49" charset="0"/>
              </a:rPr>
              <a:t>f_t</a:t>
            </a:r>
            <a:r>
              <a:rPr lang="it-IT" sz="900" b="0" dirty="0">
                <a:solidFill>
                  <a:schemeClr val="bg1"/>
                </a:solidFill>
                <a:effectLst/>
                <a:highlight>
                  <a:srgbClr val="FF0000"/>
                </a:highlight>
                <a:latin typeface="Courier New" panose="02070309020205020404" pitchFamily="49" charset="0"/>
              </a:rPr>
              <a:t> = -(</a:t>
            </a:r>
            <a:r>
              <a:rPr lang="it-IT" sz="900" b="0" dirty="0" err="1">
                <a:solidFill>
                  <a:schemeClr val="bg1"/>
                </a:solidFill>
                <a:effectLst/>
                <a:highlight>
                  <a:srgbClr val="FF0000"/>
                </a:highlight>
                <a:latin typeface="Courier New" panose="02070309020205020404" pitchFamily="49" charset="0"/>
              </a:rPr>
              <a:t>self.total_reward</a:t>
            </a:r>
            <a:r>
              <a:rPr lang="it-IT" sz="900" b="0" dirty="0">
                <a:solidFill>
                  <a:schemeClr val="bg1"/>
                </a:solidFill>
                <a:effectLst/>
                <a:highlight>
                  <a:srgbClr val="FF0000"/>
                </a:highlight>
                <a:latin typeface="Courier New" panose="02070309020205020404" pitchFamily="49" charset="0"/>
              </a:rPr>
              <a:t>/</a:t>
            </a:r>
            <a:r>
              <a:rPr lang="it-IT" sz="900" b="0" dirty="0" err="1">
                <a:solidFill>
                  <a:schemeClr val="bg1"/>
                </a:solidFill>
                <a:effectLst/>
                <a:highlight>
                  <a:srgbClr val="FF0000"/>
                </a:highlight>
                <a:latin typeface="Courier New" panose="02070309020205020404" pitchFamily="49" charset="0"/>
              </a:rPr>
              <a:t>self.won_time</a:t>
            </a:r>
            <a:r>
              <a:rPr lang="it-IT" sz="900" b="0" dirty="0">
                <a:solidFill>
                  <a:schemeClr val="bg1"/>
                </a:solidFill>
                <a:effectLst/>
                <a:highlight>
                  <a:srgbClr val="FF0000"/>
                </a:highlight>
                <a:latin typeface="Courier New" panose="02070309020205020404" pitchFamily="49" charset="0"/>
              </a:rPr>
              <a:t>)</a:t>
            </a:r>
          </a:p>
          <a:p>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.average_rewards</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.a_t</a:t>
            </a:r>
            <a:r>
              <a:rPr lang="it-IT" sz="900" b="0" dirty="0">
                <a:solidFill>
                  <a:srgbClr val="000000"/>
                </a:solidFill>
                <a:effectLst/>
                <a:latin typeface="Courier New" panose="02070309020205020404" pitchFamily="49" charset="0"/>
              </a:rPr>
              <a:t>] += </a:t>
            </a:r>
          </a:p>
          <a:p>
            <a:r>
              <a:rPr lang="it-IT" sz="900" dirty="0">
                <a:solidFill>
                  <a:srgbClr val="000000"/>
                </a:solidFill>
                <a:latin typeface="Courier New" panose="02070309020205020404" pitchFamily="49" charset="0"/>
              </a:rPr>
              <a:t>	</a:t>
            </a:r>
            <a:r>
              <a:rPr lang="it-IT" sz="900" b="0" dirty="0">
                <a:solidFill>
                  <a:srgbClr val="000000"/>
                </a:solidFill>
                <a:effectLst/>
                <a:latin typeface="Courier New" panose="02070309020205020404" pitchFamily="49" charset="0"/>
              </a:rPr>
              <a:t>(</a:t>
            </a:r>
            <a:r>
              <a:rPr lang="it-IT" sz="900" b="0" dirty="0" err="1">
                <a:solidFill>
                  <a:srgbClr val="000000"/>
                </a:solidFill>
                <a:effectLst/>
                <a:latin typeface="Courier New" panose="02070309020205020404" pitchFamily="49" charset="0"/>
              </a:rPr>
              <a:t>f_t-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.average_rewards</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.a_t</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.N_pulls</a:t>
            </a:r>
            <a:r>
              <a:rPr lang="it-IT" sz="900" b="0" dirty="0">
                <a:solidFill>
                  <a:srgbClr val="000000"/>
                </a:solidFill>
                <a:effectLst/>
                <a:latin typeface="Courier New" panose="02070309020205020404" pitchFamily="49" charset="0"/>
              </a:rPr>
              <a:t>[</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.a_t</a:t>
            </a:r>
            <a:r>
              <a:rPr lang="it-IT" sz="900" b="0" dirty="0">
                <a:solidFill>
                  <a:srgbClr val="000000"/>
                </a:solidFill>
                <a:effectLst/>
                <a:latin typeface="Courier New" panose="02070309020205020404" pitchFamily="49" charset="0"/>
              </a:rPr>
              <a:t>]</a:t>
            </a:r>
          </a:p>
          <a:p>
            <a:r>
              <a:rPr lang="it-IT" sz="900" b="0" dirty="0">
                <a:solidFill>
                  <a:srgbClr val="000000"/>
                </a:solidFill>
                <a:effectLst/>
                <a:latin typeface="Courier New" panose="02070309020205020404" pitchFamily="49" charset="0"/>
              </a:rPr>
              <a:t>  </a:t>
            </a:r>
            <a:r>
              <a:rPr lang="it-IT" sz="900" b="0" dirty="0" err="1">
                <a:solidFill>
                  <a:srgbClr val="001080"/>
                </a:solidFill>
                <a:effectLst/>
                <a:latin typeface="Courier New" panose="02070309020205020404" pitchFamily="49" charset="0"/>
              </a:rPr>
              <a:t>self</a:t>
            </a:r>
            <a:r>
              <a:rPr lang="it-IT" sz="900" b="0" dirty="0" err="1">
                <a:solidFill>
                  <a:srgbClr val="000000"/>
                </a:solidFill>
                <a:effectLst/>
                <a:latin typeface="Courier New" panose="02070309020205020404" pitchFamily="49" charset="0"/>
              </a:rPr>
              <a:t>.budget</a:t>
            </a:r>
            <a:r>
              <a:rPr lang="it-IT" sz="900" b="0" dirty="0">
                <a:solidFill>
                  <a:srgbClr val="000000"/>
                </a:solidFill>
                <a:effectLst/>
                <a:latin typeface="Courier New" panose="02070309020205020404" pitchFamily="49" charset="0"/>
              </a:rPr>
              <a:t> -= </a:t>
            </a:r>
            <a:r>
              <a:rPr lang="it-IT" sz="900" b="0" dirty="0" err="1">
                <a:solidFill>
                  <a:srgbClr val="000000"/>
                </a:solidFill>
                <a:effectLst/>
                <a:latin typeface="Courier New" panose="02070309020205020404" pitchFamily="49" charset="0"/>
              </a:rPr>
              <a:t>c_t</a:t>
            </a:r>
            <a:endParaRPr lang="it-IT" sz="900" b="0" dirty="0">
              <a:solidFill>
                <a:srgbClr val="000000"/>
              </a:solidFill>
              <a:effectLst/>
              <a:latin typeface="Courier New" panose="02070309020205020404" pitchFamily="49" charset="0"/>
            </a:endParaRPr>
          </a:p>
          <a:p>
            <a:r>
              <a:rPr lang="it-IT" sz="900" b="0" dirty="0">
                <a:solidFill>
                  <a:srgbClr val="000000"/>
                </a:solidFill>
                <a:effectLst/>
                <a:latin typeface="Courier New" panose="02070309020205020404" pitchFamily="49" charset="0"/>
              </a:rPr>
              <a:t>  </a:t>
            </a:r>
            <a:r>
              <a:rPr lang="it-IT" sz="900" b="0" dirty="0">
                <a:solidFill>
                  <a:srgbClr val="001080"/>
                </a:solidFill>
                <a:effectLst/>
                <a:latin typeface="Courier New" panose="02070309020205020404" pitchFamily="49" charset="0"/>
              </a:rPr>
              <a:t>self</a:t>
            </a:r>
            <a:r>
              <a:rPr lang="it-IT" sz="900" b="0" dirty="0">
                <a:solidFill>
                  <a:srgbClr val="000000"/>
                </a:solidFill>
                <a:effectLst/>
                <a:latin typeface="Courier New" panose="02070309020205020404" pitchFamily="49" charset="0"/>
              </a:rPr>
              <a:t>.t += </a:t>
            </a:r>
            <a:r>
              <a:rPr lang="it-IT" sz="900" b="0" dirty="0">
                <a:solidFill>
                  <a:srgbClr val="116644"/>
                </a:solidFill>
                <a:effectLst/>
                <a:latin typeface="Courier New" panose="02070309020205020404" pitchFamily="49" charset="0"/>
              </a:rPr>
              <a:t>1</a:t>
            </a:r>
            <a:endParaRPr lang="it-IT" sz="900" b="0" dirty="0">
              <a:solidFill>
                <a:srgbClr val="000000"/>
              </a:solidFill>
              <a:effectLst/>
              <a:latin typeface="Courier New" panose="02070309020205020404" pitchFamily="49" charset="0"/>
            </a:endParaRPr>
          </a:p>
        </p:txBody>
      </p:sp>
      <p:sp>
        <p:nvSpPr>
          <p:cNvPr id="8" name="TextBox 7">
            <a:extLst>
              <a:ext uri="{FF2B5EF4-FFF2-40B4-BE49-F238E27FC236}">
                <a16:creationId xmlns:a16="http://schemas.microsoft.com/office/drawing/2014/main" id="{F220C06F-E6C2-5FD4-3024-9300F889B78D}"/>
              </a:ext>
            </a:extLst>
          </p:cNvPr>
          <p:cNvSpPr txBox="1"/>
          <p:nvPr/>
        </p:nvSpPr>
        <p:spPr>
          <a:xfrm>
            <a:off x="121012" y="3753818"/>
            <a:ext cx="2891179" cy="1708160"/>
          </a:xfrm>
          <a:prstGeom prst="rect">
            <a:avLst/>
          </a:prstGeom>
          <a:noFill/>
        </p:spPr>
        <p:txBody>
          <a:bodyPr wrap="square" rtlCol="0">
            <a:spAutoFit/>
          </a:bodyPr>
          <a:lstStyle/>
          <a:p>
            <a:r>
              <a:rPr lang="it-IT" altLang="zh-CN" sz="1050" dirty="0" err="1"/>
              <a:t>Parameters</a:t>
            </a:r>
            <a:r>
              <a:rPr lang="it-IT" altLang="zh-CN" sz="1050" dirty="0"/>
              <a:t>: </a:t>
            </a:r>
          </a:p>
          <a:p>
            <a:r>
              <a:rPr lang="it-IT" altLang="zh-CN" sz="1050" dirty="0"/>
              <a:t>3 </a:t>
            </a:r>
            <a:r>
              <a:rPr lang="it-IT" altLang="zh-CN" sz="1050" dirty="0" err="1"/>
              <a:t>uniform</a:t>
            </a:r>
            <a:r>
              <a:rPr lang="it-IT" altLang="zh-CN" sz="1050" dirty="0"/>
              <a:t> </a:t>
            </a:r>
            <a:r>
              <a:rPr lang="it-IT" altLang="zh-CN" sz="1050" dirty="0" err="1"/>
              <a:t>distributed</a:t>
            </a:r>
            <a:r>
              <a:rPr lang="it-IT" altLang="zh-CN" sz="1050" dirty="0"/>
              <a:t> </a:t>
            </a:r>
            <a:r>
              <a:rPr lang="it-IT" altLang="zh-CN" sz="1050" dirty="0" err="1"/>
              <a:t>opponents</a:t>
            </a:r>
            <a:endParaRPr lang="it-IT" altLang="zh-CN" sz="1050" dirty="0"/>
          </a:p>
          <a:p>
            <a:r>
              <a:rPr lang="it-IT" altLang="zh-CN" sz="1050" dirty="0"/>
              <a:t>v=0.8</a:t>
            </a:r>
          </a:p>
          <a:p>
            <a:r>
              <a:rPr lang="it-IT" altLang="zh-CN" sz="1050" dirty="0"/>
              <a:t>B=2000</a:t>
            </a:r>
          </a:p>
          <a:p>
            <a:r>
              <a:rPr lang="it-IT" altLang="zh-CN" sz="1050" dirty="0"/>
              <a:t>T=10000</a:t>
            </a:r>
          </a:p>
          <a:p>
            <a:r>
              <a:rPr lang="en-US" sz="1050" dirty="0"/>
              <a:t># of Wins: [	3560,</a:t>
            </a:r>
          </a:p>
          <a:p>
            <a:r>
              <a:rPr lang="en-US" sz="1050" dirty="0"/>
              <a:t>		3678,</a:t>
            </a:r>
          </a:p>
          <a:p>
            <a:r>
              <a:rPr lang="en-US" sz="1050" dirty="0"/>
              <a:t>		2838,</a:t>
            </a:r>
          </a:p>
          <a:p>
            <a:r>
              <a:rPr lang="en-US" sz="1050" dirty="0"/>
              <a:t>		3421,</a:t>
            </a:r>
          </a:p>
          <a:p>
            <a:r>
              <a:rPr lang="en-US" sz="1050" dirty="0"/>
              <a:t>		3332	]</a:t>
            </a:r>
            <a:endParaRPr lang="it-IT" sz="1050" dirty="0"/>
          </a:p>
        </p:txBody>
      </p:sp>
    </p:spTree>
    <p:extLst>
      <p:ext uri="{BB962C8B-B14F-4D97-AF65-F5344CB8AC3E}">
        <p14:creationId xmlns:p14="http://schemas.microsoft.com/office/powerpoint/2010/main" val="184803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600" dirty="0"/>
              <a:t>Interaction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A29E2A-D602-376A-19E1-AB1D10945047}"/>
                  </a:ext>
                </a:extLst>
              </p:cNvPr>
              <p:cNvSpPr txBox="1"/>
              <p:nvPr/>
            </p:nvSpPr>
            <p:spPr>
              <a:xfrm>
                <a:off x="288522" y="1328153"/>
                <a:ext cx="5003326" cy="954107"/>
              </a:xfrm>
              <a:prstGeom prst="rect">
                <a:avLst/>
              </a:prstGeom>
              <a:noFill/>
            </p:spPr>
            <p:txBody>
              <a:bodyPr wrap="square" rtlCol="0">
                <a:spAutoFit/>
              </a:bodyPr>
              <a:lstStyle/>
              <a:p>
                <a:r>
                  <a:rPr lang="it-IT" sz="1400"/>
                  <a:t>Configuration:</a:t>
                </a:r>
              </a:p>
              <a:p>
                <a:r>
                  <a:rPr lang="it-IT" sz="1400"/>
                  <a:t>T_pricing : 365 * 6</a:t>
                </a:r>
              </a:p>
              <a:p>
                <a:r>
                  <a:rPr lang="it-IT" sz="1400"/>
                  <a:t>Price range: [0,1], linearly discretized in 20 prices</a:t>
                </a:r>
              </a:p>
              <a:p>
                <a:r>
                  <a:rPr lang="it-IT" sz="1400"/>
                  <a:t>Purchase probability model:	logistic with </a:t>
                </a:r>
                <a14:m>
                  <m:oMath xmlns:m="http://schemas.openxmlformats.org/officeDocument/2006/math">
                    <m:r>
                      <a:rPr lang="it-IT" sz="1400" i="1" kern="1200">
                        <a:solidFill>
                          <a:srgbClr val="000000"/>
                        </a:solidFill>
                        <a:effectLst/>
                        <a:latin typeface="Cambria Math" panose="02040503050406030204" pitchFamily="18" charset="0"/>
                        <a:ea typeface="Cambria Math" panose="02040503050406030204" pitchFamily="18" charset="0"/>
                      </a:rPr>
                      <m:t>𝛼</m:t>
                    </m:r>
                    <m:r>
                      <a:rPr lang="it-IT" sz="1400" b="0" i="1" kern="1200" smtClean="0">
                        <a:solidFill>
                          <a:srgbClr val="000000"/>
                        </a:solidFill>
                        <a:effectLst/>
                        <a:latin typeface="Cambria Math" panose="02040503050406030204" pitchFamily="18" charset="0"/>
                        <a:ea typeface="Cambria Math" panose="02040503050406030204" pitchFamily="18" charset="0"/>
                      </a:rPr>
                      <m:t>=0.8,  </m:t>
                    </m:r>
                    <m:r>
                      <a:rPr lang="it-IT" sz="1400" b="0" i="1" kern="1200">
                        <a:solidFill>
                          <a:srgbClr val="000000"/>
                        </a:solidFill>
                        <a:effectLst/>
                        <a:latin typeface="Cambria Math" panose="02040503050406030204" pitchFamily="18" charset="0"/>
                        <a:ea typeface="Cambria Math" panose="02040503050406030204" pitchFamily="18" charset="0"/>
                      </a:rPr>
                      <m:t>𝛽</m:t>
                    </m:r>
                    <m:r>
                      <a:rPr lang="it-IT" sz="1400" b="0" i="1" kern="1200" smtClean="0">
                        <a:solidFill>
                          <a:srgbClr val="000000"/>
                        </a:solidFill>
                        <a:effectLst/>
                        <a:latin typeface="Cambria Math" panose="02040503050406030204" pitchFamily="18" charset="0"/>
                        <a:ea typeface="Cambria Math" panose="02040503050406030204" pitchFamily="18" charset="0"/>
                      </a:rPr>
                      <m:t>=−3</m:t>
                    </m:r>
                  </m:oMath>
                </a14:m>
                <a:endParaRPr lang="it-IT" sz="1400"/>
              </a:p>
            </p:txBody>
          </p:sp>
        </mc:Choice>
        <mc:Fallback xmlns="">
          <p:sp>
            <p:nvSpPr>
              <p:cNvPr id="3" name="TextBox 2">
                <a:extLst>
                  <a:ext uri="{FF2B5EF4-FFF2-40B4-BE49-F238E27FC236}">
                    <a16:creationId xmlns:a16="http://schemas.microsoft.com/office/drawing/2014/main" id="{9DA29E2A-D602-376A-19E1-AB1D10945047}"/>
                  </a:ext>
                </a:extLst>
              </p:cNvPr>
              <p:cNvSpPr txBox="1">
                <a:spLocks noRot="1" noChangeAspect="1" noMove="1" noResize="1" noEditPoints="1" noAdjustHandles="1" noChangeArrowheads="1" noChangeShapeType="1" noTextEdit="1"/>
              </p:cNvSpPr>
              <p:nvPr/>
            </p:nvSpPr>
            <p:spPr>
              <a:xfrm>
                <a:off x="288522" y="1328153"/>
                <a:ext cx="5003326" cy="954107"/>
              </a:xfrm>
              <a:prstGeom prst="rect">
                <a:avLst/>
              </a:prstGeom>
              <a:blipFill>
                <a:blip r:embed="rId2"/>
                <a:stretch>
                  <a:fillRect l="-365" t="-1282" b="-576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772802-DDA9-9951-FECC-EE7787FAE67D}"/>
                  </a:ext>
                </a:extLst>
              </p:cNvPr>
              <p:cNvSpPr txBox="1"/>
              <p:nvPr/>
            </p:nvSpPr>
            <p:spPr>
              <a:xfrm>
                <a:off x="2087070" y="2210897"/>
                <a:ext cx="3013453" cy="477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𝑃</m:t>
                      </m:r>
                      <m:d>
                        <m:d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dPr>
                        <m:e>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𝑝𝑟𝑖𝑐𝑒</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i="1" smtClean="0">
                              <a:solidFill>
                                <a:schemeClr val="tx1">
                                  <a:lumMod val="50000"/>
                                  <a:lumOff val="50000"/>
                                </a:schemeClr>
                              </a:solidFill>
                              <a:latin typeface="Cambria Math" panose="02040503050406030204" pitchFamily="18" charset="0"/>
                              <a:ea typeface="Cambria Math" panose="02040503050406030204" pitchFamily="18" charset="0"/>
                            </a:rPr>
                            <m:t>𝛼</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𝛽</m:t>
                          </m:r>
                        </m:e>
                      </m:d>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f>
                        <m:f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fPr>
                        <m:num>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1</m:t>
                          </m:r>
                        </m:num>
                        <m:den>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1+</m:t>
                          </m:r>
                          <m:sSup>
                            <m:sSup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sSupPr>
                            <m:e>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𝑒</m:t>
                              </m:r>
                            </m:e>
                            <m:sup>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d>
                                <m:dPr>
                                  <m:ctrlP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ctrlPr>
                                </m:dPr>
                                <m:e>
                                  <m:r>
                                    <a:rPr lang="it-IT" sz="1600" i="1">
                                      <a:solidFill>
                                        <a:schemeClr val="tx1">
                                          <a:lumMod val="50000"/>
                                          <a:lumOff val="50000"/>
                                        </a:schemeClr>
                                      </a:solidFill>
                                      <a:latin typeface="Cambria Math" panose="02040503050406030204" pitchFamily="18" charset="0"/>
                                      <a:ea typeface="Cambria Math" panose="02040503050406030204" pitchFamily="18" charset="0"/>
                                    </a:rPr>
                                    <m:t>𝛼</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i="1">
                                      <a:solidFill>
                                        <a:schemeClr val="tx1">
                                          <a:lumMod val="50000"/>
                                          <a:lumOff val="50000"/>
                                        </a:schemeClr>
                                      </a:solidFill>
                                      <a:latin typeface="Cambria Math" panose="02040503050406030204" pitchFamily="18" charset="0"/>
                                      <a:ea typeface="Cambria Math" panose="02040503050406030204" pitchFamily="18" charset="0"/>
                                    </a:rPr>
                                    <m:t>𝛽</m:t>
                                  </m:r>
                                  <m:r>
                                    <a:rPr lang="it-IT" sz="1600" b="0" i="1" smtClean="0">
                                      <a:solidFill>
                                        <a:schemeClr val="tx1">
                                          <a:lumMod val="50000"/>
                                          <a:lumOff val="50000"/>
                                        </a:schemeClr>
                                      </a:solidFill>
                                      <a:latin typeface="Cambria Math" panose="02040503050406030204" pitchFamily="18" charset="0"/>
                                      <a:ea typeface="Cambria Math" panose="02040503050406030204" pitchFamily="18" charset="0"/>
                                    </a:rPr>
                                    <m:t>∗</m:t>
                                  </m:r>
                                  <m:r>
                                    <a:rPr lang="it-IT" sz="1600" i="1">
                                      <a:solidFill>
                                        <a:schemeClr val="tx1">
                                          <a:lumMod val="50000"/>
                                          <a:lumOff val="50000"/>
                                        </a:schemeClr>
                                      </a:solidFill>
                                      <a:latin typeface="Cambria Math" panose="02040503050406030204" pitchFamily="18" charset="0"/>
                                      <a:ea typeface="Cambria Math" panose="02040503050406030204" pitchFamily="18" charset="0"/>
                                    </a:rPr>
                                    <m:t>𝑝𝑟𝑖𝑐𝑒</m:t>
                                  </m:r>
                                </m:e>
                              </m:d>
                            </m:sup>
                          </m:sSup>
                        </m:den>
                      </m:f>
                    </m:oMath>
                  </m:oMathPara>
                </a14:m>
                <a:endParaRPr lang="it-IT" sz="1600" i="1">
                  <a:solidFill>
                    <a:schemeClr val="tx1">
                      <a:lumMod val="50000"/>
                      <a:lumOff val="50000"/>
                    </a:schemeClr>
                  </a:solidFill>
                </a:endParaRPr>
              </a:p>
            </p:txBody>
          </p:sp>
        </mc:Choice>
        <mc:Fallback xmlns="">
          <p:sp>
            <p:nvSpPr>
              <p:cNvPr id="4" name="TextBox 3">
                <a:extLst>
                  <a:ext uri="{FF2B5EF4-FFF2-40B4-BE49-F238E27FC236}">
                    <a16:creationId xmlns:a16="http://schemas.microsoft.com/office/drawing/2014/main" id="{9C772802-DDA9-9951-FECC-EE7787FAE67D}"/>
                  </a:ext>
                </a:extLst>
              </p:cNvPr>
              <p:cNvSpPr txBox="1">
                <a:spLocks noRot="1" noChangeAspect="1" noMove="1" noResize="1" noEditPoints="1" noAdjustHandles="1" noChangeArrowheads="1" noChangeShapeType="1" noTextEdit="1"/>
              </p:cNvSpPr>
              <p:nvPr/>
            </p:nvSpPr>
            <p:spPr>
              <a:xfrm>
                <a:off x="2087070" y="2210897"/>
                <a:ext cx="3013453" cy="477247"/>
              </a:xfrm>
              <a:prstGeom prst="rect">
                <a:avLst/>
              </a:prstGeom>
              <a:blipFill>
                <a:blip r:embed="rId3"/>
                <a:stretch>
                  <a:fillRect/>
                </a:stretch>
              </a:blipFill>
            </p:spPr>
            <p:txBody>
              <a:bodyPr/>
              <a:lstStyle/>
              <a:p>
                <a:r>
                  <a:rPr lang="it-IT">
                    <a:noFill/>
                  </a:rPr>
                  <a:t> </a:t>
                </a:r>
              </a:p>
            </p:txBody>
          </p:sp>
        </mc:Fallback>
      </mc:AlternateContent>
      <p:sp>
        <p:nvSpPr>
          <p:cNvPr id="8" name="TextBox 7">
            <a:extLst>
              <a:ext uri="{FF2B5EF4-FFF2-40B4-BE49-F238E27FC236}">
                <a16:creationId xmlns:a16="http://schemas.microsoft.com/office/drawing/2014/main" id="{0AE6DB72-8C13-1315-736A-34B3126FDF75}"/>
              </a:ext>
            </a:extLst>
          </p:cNvPr>
          <p:cNvSpPr txBox="1"/>
          <p:nvPr/>
        </p:nvSpPr>
        <p:spPr>
          <a:xfrm>
            <a:off x="5100523" y="1543596"/>
            <a:ext cx="3884672" cy="73866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Arial"/>
                <a:ea typeface="宋体"/>
                <a:cs typeface="+mn-cs"/>
              </a:rPr>
              <a:t>T_bidding : 10000</a:t>
            </a:r>
          </a:p>
          <a:p>
            <a:pPr>
              <a:defRPr/>
            </a:pPr>
            <a:r>
              <a:rPr kumimoji="0" lang="it-IT" sz="1400" b="0" i="0" u="none" strike="noStrike" kern="1200" cap="none" spc="0" normalizeH="0" baseline="0" noProof="0">
                <a:ln>
                  <a:noFill/>
                </a:ln>
                <a:solidFill>
                  <a:prstClr val="black"/>
                </a:solidFill>
                <a:effectLst/>
                <a:uLnTx/>
                <a:uFillTx/>
                <a:latin typeface="Arial"/>
                <a:ea typeface="宋体"/>
                <a:cs typeface="+mn-cs"/>
              </a:rPr>
              <a:t>Budget : 100</a:t>
            </a:r>
          </a:p>
          <a:p>
            <a:pPr marL="0" marR="0" lvl="0" indent="0" defTabSz="457200" rtl="0" eaLnBrk="1" fontAlgn="auto" latinLnBrk="0" hangingPunct="1">
              <a:lnSpc>
                <a:spcPct val="100000"/>
              </a:lnSpc>
              <a:spcBef>
                <a:spcPts val="0"/>
              </a:spcBef>
              <a:spcAft>
                <a:spcPts val="0"/>
              </a:spcAft>
              <a:buClrTx/>
              <a:buSzTx/>
              <a:buFontTx/>
              <a:buNone/>
              <a:tabLst/>
              <a:defRPr/>
            </a:pPr>
            <a:r>
              <a:rPr lang="it-IT" sz="1400">
                <a:solidFill>
                  <a:prstClr val="black"/>
                </a:solidFill>
                <a:latin typeface="Arial"/>
                <a:ea typeface="宋体"/>
              </a:rPr>
              <a:t>O</a:t>
            </a:r>
            <a:r>
              <a:rPr kumimoji="0" lang="it-IT" sz="1400" b="0" i="0" u="none" strike="noStrike" kern="1200" cap="none" spc="0" normalizeH="0" baseline="0" noProof="0">
                <a:ln>
                  <a:noFill/>
                </a:ln>
                <a:solidFill>
                  <a:prstClr val="black"/>
                </a:solidFill>
                <a:effectLst/>
                <a:uLnTx/>
                <a:uFillTx/>
                <a:latin typeface="Arial"/>
                <a:ea typeface="宋体"/>
                <a:cs typeface="+mn-cs"/>
              </a:rPr>
              <a:t>pponents : 2 uniform bidders (infinite budget)</a:t>
            </a:r>
          </a:p>
        </p:txBody>
      </p:sp>
      <p:pic>
        <p:nvPicPr>
          <p:cNvPr id="10" name="Picture 9">
            <a:extLst>
              <a:ext uri="{FF2B5EF4-FFF2-40B4-BE49-F238E27FC236}">
                <a16:creationId xmlns:a16="http://schemas.microsoft.com/office/drawing/2014/main" id="{F989A0C4-A27A-48C1-864E-18EE7739EEC8}"/>
              </a:ext>
            </a:extLst>
          </p:cNvPr>
          <p:cNvPicPr>
            <a:picLocks noChangeAspect="1"/>
          </p:cNvPicPr>
          <p:nvPr/>
        </p:nvPicPr>
        <p:blipFill>
          <a:blip r:embed="rId4"/>
          <a:stretch>
            <a:fillRect/>
          </a:stretch>
        </p:blipFill>
        <p:spPr>
          <a:xfrm>
            <a:off x="1" y="3007542"/>
            <a:ext cx="2576502" cy="2078409"/>
          </a:xfrm>
          <a:prstGeom prst="rect">
            <a:avLst/>
          </a:prstGeom>
        </p:spPr>
      </p:pic>
      <p:pic>
        <p:nvPicPr>
          <p:cNvPr id="12" name="Picture 11">
            <a:extLst>
              <a:ext uri="{FF2B5EF4-FFF2-40B4-BE49-F238E27FC236}">
                <a16:creationId xmlns:a16="http://schemas.microsoft.com/office/drawing/2014/main" id="{D09F2B03-C588-5867-D98B-D01E000F5D75}"/>
              </a:ext>
            </a:extLst>
          </p:cNvPr>
          <p:cNvPicPr>
            <a:picLocks noChangeAspect="1"/>
          </p:cNvPicPr>
          <p:nvPr/>
        </p:nvPicPr>
        <p:blipFill>
          <a:blip r:embed="rId5"/>
          <a:stretch>
            <a:fillRect/>
          </a:stretch>
        </p:blipFill>
        <p:spPr>
          <a:xfrm>
            <a:off x="337743" y="3195702"/>
            <a:ext cx="2577600" cy="2112712"/>
          </a:xfrm>
          <a:prstGeom prst="rect">
            <a:avLst/>
          </a:prstGeom>
        </p:spPr>
      </p:pic>
      <p:pic>
        <p:nvPicPr>
          <p:cNvPr id="14" name="Picture 13">
            <a:extLst>
              <a:ext uri="{FF2B5EF4-FFF2-40B4-BE49-F238E27FC236}">
                <a16:creationId xmlns:a16="http://schemas.microsoft.com/office/drawing/2014/main" id="{913273F5-16D3-9EAA-6900-0B6DC5B57690}"/>
              </a:ext>
            </a:extLst>
          </p:cNvPr>
          <p:cNvPicPr>
            <a:picLocks noChangeAspect="1"/>
          </p:cNvPicPr>
          <p:nvPr/>
        </p:nvPicPr>
        <p:blipFill>
          <a:blip r:embed="rId6"/>
          <a:stretch>
            <a:fillRect/>
          </a:stretch>
        </p:blipFill>
        <p:spPr>
          <a:xfrm>
            <a:off x="595167" y="3417775"/>
            <a:ext cx="2577600" cy="2079294"/>
          </a:xfrm>
          <a:prstGeom prst="rect">
            <a:avLst/>
          </a:prstGeom>
        </p:spPr>
      </p:pic>
      <p:pic>
        <p:nvPicPr>
          <p:cNvPr id="16" name="Picture 15">
            <a:extLst>
              <a:ext uri="{FF2B5EF4-FFF2-40B4-BE49-F238E27FC236}">
                <a16:creationId xmlns:a16="http://schemas.microsoft.com/office/drawing/2014/main" id="{5DCF3CBE-BDE4-6252-6699-679C07E09D34}"/>
              </a:ext>
            </a:extLst>
          </p:cNvPr>
          <p:cNvPicPr>
            <a:picLocks noChangeAspect="1"/>
          </p:cNvPicPr>
          <p:nvPr/>
        </p:nvPicPr>
        <p:blipFill>
          <a:blip r:embed="rId7"/>
          <a:stretch>
            <a:fillRect/>
          </a:stretch>
        </p:blipFill>
        <p:spPr>
          <a:xfrm>
            <a:off x="925743" y="3643327"/>
            <a:ext cx="2577600" cy="2079294"/>
          </a:xfrm>
          <a:prstGeom prst="rect">
            <a:avLst/>
          </a:prstGeom>
        </p:spPr>
      </p:pic>
      <p:pic>
        <p:nvPicPr>
          <p:cNvPr id="18" name="Picture 17">
            <a:extLst>
              <a:ext uri="{FF2B5EF4-FFF2-40B4-BE49-F238E27FC236}">
                <a16:creationId xmlns:a16="http://schemas.microsoft.com/office/drawing/2014/main" id="{E8F08B30-92BA-0A73-2E85-A85F16352353}"/>
              </a:ext>
            </a:extLst>
          </p:cNvPr>
          <p:cNvPicPr>
            <a:picLocks noChangeAspect="1"/>
          </p:cNvPicPr>
          <p:nvPr/>
        </p:nvPicPr>
        <p:blipFill>
          <a:blip r:embed="rId8"/>
          <a:stretch>
            <a:fillRect/>
          </a:stretch>
        </p:blipFill>
        <p:spPr>
          <a:xfrm>
            <a:off x="1262415" y="3850591"/>
            <a:ext cx="2577600" cy="2079294"/>
          </a:xfrm>
          <a:prstGeom prst="rect">
            <a:avLst/>
          </a:prstGeom>
        </p:spPr>
      </p:pic>
      <p:sp>
        <p:nvSpPr>
          <p:cNvPr id="19" name="TextBox 18">
            <a:extLst>
              <a:ext uri="{FF2B5EF4-FFF2-40B4-BE49-F238E27FC236}">
                <a16:creationId xmlns:a16="http://schemas.microsoft.com/office/drawing/2014/main" id="{1FBBA017-6D16-424D-6B68-B52F7EA15D93}"/>
              </a:ext>
            </a:extLst>
          </p:cNvPr>
          <p:cNvSpPr txBox="1"/>
          <p:nvPr/>
        </p:nvSpPr>
        <p:spPr>
          <a:xfrm>
            <a:off x="0" y="2809177"/>
            <a:ext cx="2564923"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Multiplicative Pacing</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0" name="TextBox 19">
            <a:extLst>
              <a:ext uri="{FF2B5EF4-FFF2-40B4-BE49-F238E27FC236}">
                <a16:creationId xmlns:a16="http://schemas.microsoft.com/office/drawing/2014/main" id="{0E605EB2-26EB-7147-DC21-E6A1A26A62CE}"/>
              </a:ext>
            </a:extLst>
          </p:cNvPr>
          <p:cNvSpPr txBox="1"/>
          <p:nvPr/>
        </p:nvSpPr>
        <p:spPr>
          <a:xfrm>
            <a:off x="364743" y="3013671"/>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Continuously updated rho MP</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1" name="TextBox 20">
            <a:extLst>
              <a:ext uri="{FF2B5EF4-FFF2-40B4-BE49-F238E27FC236}">
                <a16:creationId xmlns:a16="http://schemas.microsoft.com/office/drawing/2014/main" id="{26E67A29-2566-4E2B-153D-DEB07EF066BA}"/>
              </a:ext>
            </a:extLst>
          </p:cNvPr>
          <p:cNvSpPr txBox="1"/>
          <p:nvPr/>
        </p:nvSpPr>
        <p:spPr>
          <a:xfrm>
            <a:off x="622167" y="3219410"/>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UCB1</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2" name="TextBox 21">
            <a:extLst>
              <a:ext uri="{FF2B5EF4-FFF2-40B4-BE49-F238E27FC236}">
                <a16:creationId xmlns:a16="http://schemas.microsoft.com/office/drawing/2014/main" id="{2ADBC4B8-489B-EAFB-B6B6-A55310CFFE13}"/>
              </a:ext>
            </a:extLst>
          </p:cNvPr>
          <p:cNvSpPr txBox="1"/>
          <p:nvPr/>
        </p:nvSpPr>
        <p:spPr>
          <a:xfrm>
            <a:off x="908646" y="3444962"/>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UCB1 with Negative Feedback</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sp>
        <p:nvSpPr>
          <p:cNvPr id="23" name="TextBox 22">
            <a:extLst>
              <a:ext uri="{FF2B5EF4-FFF2-40B4-BE49-F238E27FC236}">
                <a16:creationId xmlns:a16="http://schemas.microsoft.com/office/drawing/2014/main" id="{C1806CFA-7F1A-A20B-91BF-087715ECEDF7}"/>
              </a:ext>
            </a:extLst>
          </p:cNvPr>
          <p:cNvSpPr txBox="1"/>
          <p:nvPr/>
        </p:nvSpPr>
        <p:spPr>
          <a:xfrm>
            <a:off x="1338078" y="3652226"/>
            <a:ext cx="2577600" cy="2308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altLang="zh-CN" sz="900" b="0" i="0" u="none" strike="noStrike" kern="1200" cap="none" spc="0" normalizeH="0" baseline="0" noProof="0">
                <a:ln>
                  <a:noFill/>
                </a:ln>
                <a:solidFill>
                  <a:prstClr val="black"/>
                </a:solidFill>
                <a:effectLst/>
                <a:uLnTx/>
                <a:uFillTx/>
                <a:latin typeface="Arial"/>
                <a:ea typeface="宋体"/>
                <a:cs typeface="+mn-cs"/>
              </a:rPr>
              <a:t>UCB1 with NF and lower scale</a:t>
            </a:r>
            <a:endParaRPr kumimoji="0" lang="it-IT" sz="900" b="0" i="0" u="none" strike="noStrike" kern="1200" cap="none" spc="0" normalizeH="0" baseline="0" noProof="0">
              <a:ln>
                <a:noFill/>
              </a:ln>
              <a:solidFill>
                <a:prstClr val="black"/>
              </a:solidFill>
              <a:effectLst/>
              <a:uLnTx/>
              <a:uFillTx/>
              <a:latin typeface="Arial"/>
              <a:ea typeface="宋体"/>
              <a:cs typeface="+mn-cs"/>
            </a:endParaRPr>
          </a:p>
        </p:txBody>
      </p:sp>
      <p:pic>
        <p:nvPicPr>
          <p:cNvPr id="25" name="Picture 24">
            <a:extLst>
              <a:ext uri="{FF2B5EF4-FFF2-40B4-BE49-F238E27FC236}">
                <a16:creationId xmlns:a16="http://schemas.microsoft.com/office/drawing/2014/main" id="{90BBADD6-F213-6BEB-E223-88D06567C71D}"/>
              </a:ext>
            </a:extLst>
          </p:cNvPr>
          <p:cNvPicPr>
            <a:picLocks noChangeAspect="1"/>
          </p:cNvPicPr>
          <p:nvPr/>
        </p:nvPicPr>
        <p:blipFill>
          <a:blip r:embed="rId9"/>
          <a:srcRect b="2590"/>
          <a:stretch/>
        </p:blipFill>
        <p:spPr>
          <a:xfrm>
            <a:off x="3719009" y="2310614"/>
            <a:ext cx="2745520" cy="1889530"/>
          </a:xfrm>
          <a:prstGeom prst="rect">
            <a:avLst/>
          </a:prstGeom>
        </p:spPr>
      </p:pic>
      <p:pic>
        <p:nvPicPr>
          <p:cNvPr id="27" name="Picture 26">
            <a:extLst>
              <a:ext uri="{FF2B5EF4-FFF2-40B4-BE49-F238E27FC236}">
                <a16:creationId xmlns:a16="http://schemas.microsoft.com/office/drawing/2014/main" id="{4D93E499-024B-1F3A-BA6B-6915D6E07004}"/>
              </a:ext>
            </a:extLst>
          </p:cNvPr>
          <p:cNvPicPr>
            <a:picLocks noChangeAspect="1"/>
          </p:cNvPicPr>
          <p:nvPr/>
        </p:nvPicPr>
        <p:blipFill>
          <a:blip r:embed="rId10"/>
          <a:stretch>
            <a:fillRect/>
          </a:stretch>
        </p:blipFill>
        <p:spPr>
          <a:xfrm>
            <a:off x="6501509" y="2304518"/>
            <a:ext cx="2349555" cy="1968778"/>
          </a:xfrm>
          <a:prstGeom prst="rect">
            <a:avLst/>
          </a:prstGeom>
        </p:spPr>
      </p:pic>
      <p:pic>
        <p:nvPicPr>
          <p:cNvPr id="29" name="Picture 28">
            <a:extLst>
              <a:ext uri="{FF2B5EF4-FFF2-40B4-BE49-F238E27FC236}">
                <a16:creationId xmlns:a16="http://schemas.microsoft.com/office/drawing/2014/main" id="{D4179255-01DB-7B92-68A9-88857A593A48}"/>
              </a:ext>
            </a:extLst>
          </p:cNvPr>
          <p:cNvPicPr>
            <a:picLocks noChangeAspect="1"/>
          </p:cNvPicPr>
          <p:nvPr/>
        </p:nvPicPr>
        <p:blipFill>
          <a:blip r:embed="rId11"/>
          <a:srcRect t="1889" b="2473"/>
          <a:stretch/>
        </p:blipFill>
        <p:spPr>
          <a:xfrm>
            <a:off x="3754040" y="4289611"/>
            <a:ext cx="2460070" cy="1833054"/>
          </a:xfrm>
          <a:prstGeom prst="rect">
            <a:avLst/>
          </a:prstGeom>
        </p:spPr>
      </p:pic>
      <p:pic>
        <p:nvPicPr>
          <p:cNvPr id="31" name="Picture 30">
            <a:extLst>
              <a:ext uri="{FF2B5EF4-FFF2-40B4-BE49-F238E27FC236}">
                <a16:creationId xmlns:a16="http://schemas.microsoft.com/office/drawing/2014/main" id="{E44B048F-C677-8721-5D6E-BF3592565D50}"/>
              </a:ext>
            </a:extLst>
          </p:cNvPr>
          <p:cNvPicPr>
            <a:picLocks noChangeAspect="1"/>
          </p:cNvPicPr>
          <p:nvPr/>
        </p:nvPicPr>
        <p:blipFill>
          <a:blip r:embed="rId12"/>
          <a:srcRect t="2126" b="2473"/>
          <a:stretch/>
        </p:blipFill>
        <p:spPr>
          <a:xfrm>
            <a:off x="6390268" y="4288536"/>
            <a:ext cx="2460795" cy="1836642"/>
          </a:xfrm>
          <a:prstGeom prst="rect">
            <a:avLst/>
          </a:prstGeom>
        </p:spPr>
      </p:pic>
      <p:sp>
        <p:nvSpPr>
          <p:cNvPr id="32" name="TextBox 31">
            <a:extLst>
              <a:ext uri="{FF2B5EF4-FFF2-40B4-BE49-F238E27FC236}">
                <a16:creationId xmlns:a16="http://schemas.microsoft.com/office/drawing/2014/main" id="{92D03E51-3176-398B-98D3-147787B6A571}"/>
              </a:ext>
            </a:extLst>
          </p:cNvPr>
          <p:cNvSpPr txBox="1"/>
          <p:nvPr/>
        </p:nvSpPr>
        <p:spPr>
          <a:xfrm>
            <a:off x="6740778" y="1528468"/>
            <a:ext cx="2403222" cy="369332"/>
          </a:xfrm>
          <a:prstGeom prst="rect">
            <a:avLst/>
          </a:prstGeom>
          <a:solidFill>
            <a:schemeClr val="accent6">
              <a:lumMod val="40000"/>
              <a:lumOff val="60000"/>
            </a:schemeClr>
          </a:solidFill>
        </p:spPr>
        <p:txBody>
          <a:bodyPr wrap="none" rtlCol="0">
            <a:spAutoFit/>
          </a:bodyPr>
          <a:lstStyle/>
          <a:p>
            <a:r>
              <a:rPr lang="it-IT">
                <a:solidFill>
                  <a:srgbClr val="FF0000"/>
                </a:solidFill>
              </a:rPr>
              <a:t>0.0012 * 10000 ~= 12</a:t>
            </a:r>
          </a:p>
        </p:txBody>
      </p:sp>
      <p:sp>
        <p:nvSpPr>
          <p:cNvPr id="33" name="Arrow: Right 32">
            <a:extLst>
              <a:ext uri="{FF2B5EF4-FFF2-40B4-BE49-F238E27FC236}">
                <a16:creationId xmlns:a16="http://schemas.microsoft.com/office/drawing/2014/main" id="{BFD8E692-6639-3675-D197-1C557B8CCDAB}"/>
              </a:ext>
            </a:extLst>
          </p:cNvPr>
          <p:cNvSpPr/>
          <p:nvPr/>
        </p:nvSpPr>
        <p:spPr>
          <a:xfrm rot="19170987">
            <a:off x="6013798" y="2169440"/>
            <a:ext cx="886162" cy="56675"/>
          </a:xfrm>
          <a:prstGeom prst="rightArrow">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p>
        </p:txBody>
      </p:sp>
      <p:sp>
        <p:nvSpPr>
          <p:cNvPr id="35" name="Arrow: Right 34">
            <a:extLst>
              <a:ext uri="{FF2B5EF4-FFF2-40B4-BE49-F238E27FC236}">
                <a16:creationId xmlns:a16="http://schemas.microsoft.com/office/drawing/2014/main" id="{FB0C5C0C-49DF-02B7-505B-1846DE8F379B}"/>
              </a:ext>
            </a:extLst>
          </p:cNvPr>
          <p:cNvSpPr/>
          <p:nvPr/>
        </p:nvSpPr>
        <p:spPr>
          <a:xfrm rot="8944843">
            <a:off x="6586452" y="2521347"/>
            <a:ext cx="2400367" cy="52010"/>
          </a:xfrm>
          <a:prstGeom prst="rightArrow">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C70FE5B1-CBD1-93AD-55C0-3B18CA86D7B4}"/>
              </a:ext>
            </a:extLst>
          </p:cNvPr>
          <p:cNvCxnSpPr>
            <a:cxnSpLocks/>
          </p:cNvCxnSpPr>
          <p:nvPr/>
        </p:nvCxnSpPr>
        <p:spPr>
          <a:xfrm>
            <a:off x="6671310" y="3208611"/>
            <a:ext cx="1106805"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D643B4BB-2FF4-1554-98C8-579FCE3F7FB8}"/>
              </a:ext>
            </a:extLst>
          </p:cNvPr>
          <p:cNvCxnSpPr>
            <a:cxnSpLocks/>
          </p:cNvCxnSpPr>
          <p:nvPr/>
        </p:nvCxnSpPr>
        <p:spPr>
          <a:xfrm>
            <a:off x="5085618" y="2514106"/>
            <a:ext cx="1006572"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9" name="Arrow: U-Turn 8">
            <a:extLst>
              <a:ext uri="{FF2B5EF4-FFF2-40B4-BE49-F238E27FC236}">
                <a16:creationId xmlns:a16="http://schemas.microsoft.com/office/drawing/2014/main" id="{A6CCF256-BB7F-DED7-D88E-66EC0560F2E9}"/>
              </a:ext>
            </a:extLst>
          </p:cNvPr>
          <p:cNvSpPr/>
          <p:nvPr/>
        </p:nvSpPr>
        <p:spPr>
          <a:xfrm>
            <a:off x="6408420" y="1373505"/>
            <a:ext cx="1695450" cy="232410"/>
          </a:xfrm>
          <a:prstGeom prst="uturnArrow">
            <a:avLst>
              <a:gd name="adj1" fmla="val 11885"/>
              <a:gd name="adj2" fmla="val 15984"/>
              <a:gd name="adj3" fmla="val 17623"/>
              <a:gd name="adj4" fmla="val 43750"/>
              <a:gd name="adj5" fmla="val 6106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784729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2000" fill="hold"/>
                                        <p:tgtEl>
                                          <p:spTgt spid="12"/>
                                        </p:tgtEl>
                                      </p:cBhvr>
                                      <p:by x="125000" y="125000"/>
                                    </p:animScale>
                                  </p:childTnLst>
                                </p:cTn>
                              </p:par>
                              <p:par>
                                <p:cTn id="47" presetID="10" presetClass="exit" presetSubtype="0" fill="hold" nodeType="withEffect">
                                  <p:stCondLst>
                                    <p:cond delay="0"/>
                                  </p:stCondLst>
                                  <p:childTnLst>
                                    <p:animEffect transition="out" filter="fade">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42" presetClass="path" presetSubtype="0" accel="50000" decel="50000" fill="hold" grpId="1" nodeType="withEffect">
                                  <p:stCondLst>
                                    <p:cond delay="0"/>
                                  </p:stCondLst>
                                  <p:childTnLst>
                                    <p:animMotion origin="layout" path="M 8.33333E-7 -5.55112E-17 L 0.00035 -0.05023 " pathEditMode="relative" rAng="0" ptsTypes="AA">
                                      <p:cBhvr>
                                        <p:cTn id="72" dur="2000" fill="hold"/>
                                        <p:tgtEl>
                                          <p:spTgt spid="20"/>
                                        </p:tgtEl>
                                        <p:attrNameLst>
                                          <p:attrName>ppt_x</p:attrName>
                                          <p:attrName>ppt_y</p:attrName>
                                        </p:attrNameLst>
                                      </p:cBhvr>
                                      <p:rCtr x="17" y="-2523"/>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32" grpId="0" animBg="1"/>
      <p:bldP spid="33" grpId="0" animBg="1"/>
      <p:bldP spid="35"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309716" y="4967701"/>
            <a:ext cx="8524567" cy="968375"/>
          </a:xfrm>
        </p:spPr>
        <p:txBody>
          <a:bodyPr>
            <a:noAutofit/>
          </a:bodyPr>
          <a:lstStyle/>
          <a:p>
            <a:pPr algn="ctr"/>
            <a:r>
              <a:rPr lang="it-IT" dirty="0" err="1"/>
              <a:t>Requirement</a:t>
            </a:r>
            <a:r>
              <a:rPr lang="it-IT" dirty="0"/>
              <a:t> 2</a:t>
            </a:r>
            <a:br>
              <a:rPr lang="it-IT" dirty="0"/>
            </a:br>
            <a:r>
              <a:rPr lang="it-IT" dirty="0"/>
              <a:t> </a:t>
            </a:r>
            <a:r>
              <a:rPr lang="it-IT" sz="2800" dirty="0" err="1"/>
              <a:t>Adversarial</a:t>
            </a:r>
            <a:r>
              <a:rPr lang="it-IT" sz="2800" dirty="0"/>
              <a:t> </a:t>
            </a:r>
            <a:r>
              <a:rPr lang="it-IT" sz="2800" dirty="0" err="1"/>
              <a:t>Environemnt</a:t>
            </a:r>
            <a:endParaRPr lang="it-IT" sz="2800" dirty="0"/>
          </a:p>
        </p:txBody>
      </p:sp>
    </p:spTree>
    <p:extLst>
      <p:ext uri="{BB962C8B-B14F-4D97-AF65-F5344CB8AC3E}">
        <p14:creationId xmlns:p14="http://schemas.microsoft.com/office/powerpoint/2010/main" val="6563905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945578"/>
            <a:ext cx="7772400" cy="968375"/>
          </a:xfrm>
        </p:spPr>
        <p:txBody>
          <a:bodyPr>
            <a:normAutofit fontScale="90000"/>
          </a:bodyPr>
          <a:lstStyle/>
          <a:p>
            <a:pPr algn="ctr"/>
            <a:r>
              <a:rPr lang="it-IT" sz="4000" dirty="0" err="1"/>
              <a:t>Requirement</a:t>
            </a:r>
            <a:r>
              <a:rPr lang="it-IT" sz="4000" dirty="0"/>
              <a:t> 2</a:t>
            </a:r>
            <a:br>
              <a:rPr lang="it-IT" dirty="0"/>
            </a:br>
            <a:r>
              <a:rPr lang="it-IT" sz="3100" dirty="0"/>
              <a:t>Pricing</a:t>
            </a:r>
          </a:p>
        </p:txBody>
      </p:sp>
    </p:spTree>
    <p:extLst>
      <p:ext uri="{BB962C8B-B14F-4D97-AF65-F5344CB8AC3E}">
        <p14:creationId xmlns:p14="http://schemas.microsoft.com/office/powerpoint/2010/main" val="4015592456"/>
      </p:ext>
    </p:extLst>
  </p:cSld>
  <p:clrMapOvr>
    <a:masterClrMapping/>
  </p:clrMapOvr>
  <p:transition>
    <p:fade/>
  </p:transition>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POLI</Template>
  <TotalTime>1363</TotalTime>
  <Words>3238</Words>
  <Application>Microsoft Office PowerPoint</Application>
  <PresentationFormat>On-screen Show (4:3)</PresentationFormat>
  <Paragraphs>280</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-apple-system</vt:lpstr>
      <vt:lpstr>Aptos</vt:lpstr>
      <vt:lpstr>Arial</vt:lpstr>
      <vt:lpstr>Calibri</vt:lpstr>
      <vt:lpstr>Cambria Math</vt:lpstr>
      <vt:lpstr>Courier New</vt:lpstr>
      <vt:lpstr>Wingdings</vt:lpstr>
      <vt:lpstr>POLI</vt:lpstr>
      <vt:lpstr>Titolo presentazione sottotitolo</vt:lpstr>
      <vt:lpstr>Firma convenzione  Politecnico di Milano e Veneranda Fabbrica del Duomo di Milano</vt:lpstr>
      <vt:lpstr>PowerPoint Presentation</vt:lpstr>
      <vt:lpstr>Pricing and Bidding Environments</vt:lpstr>
      <vt:lpstr>PowerPoint Presentation</vt:lpstr>
      <vt:lpstr>Bidding Agents 1. Primal-Dual algorithm for truthful auctions 2. UCB-like algorithm</vt:lpstr>
      <vt:lpstr>Interaction</vt:lpstr>
      <vt:lpstr>Requirement 2  Adversarial Environemnt</vt:lpstr>
      <vt:lpstr>Requirement 2 Pricing</vt:lpstr>
      <vt:lpstr>Environment</vt:lpstr>
      <vt:lpstr>Environment</vt:lpstr>
      <vt:lpstr>Environment Unsuccessful Product</vt:lpstr>
      <vt:lpstr>Agent: EXP3</vt:lpstr>
      <vt:lpstr>Agent: UCB1</vt:lpstr>
      <vt:lpstr>Requirement 2 Advertising</vt:lpstr>
      <vt:lpstr>Environment</vt:lpstr>
      <vt:lpstr>Environment</vt:lpstr>
      <vt:lpstr>Environment Competitors increasing bids</vt:lpstr>
      <vt:lpstr>Agent: Full Feedback Multiplicative Pacing with Hedge Low Budget</vt:lpstr>
      <vt:lpstr>Agent: Full Feedback Multiplicative Pacing with Hedge Low Budget</vt:lpstr>
      <vt:lpstr>Agent: Full Feedback Multiplicative Pacing with Hedge Fair Budget</vt:lpstr>
      <vt:lpstr>Agent: Full Feedback Multiplicative Pacing with Hedge Fair Budget</vt:lpstr>
      <vt:lpstr>Requirement 2 Interaction</vt:lpstr>
      <vt:lpstr>Pricing and Advertising Strategies</vt:lpstr>
      <vt:lpstr>Daily Interaction Process </vt:lpstr>
      <vt:lpstr>Results</vt:lpstr>
      <vt:lpstr>PowerPoint Presentation</vt:lpstr>
      <vt:lpstr>Environment</vt:lpstr>
      <vt:lpstr>Agents</vt:lpstr>
      <vt:lpstr>Results Basic Settings</vt:lpstr>
      <vt:lpstr>Results Changing W and h</vt:lpstr>
      <vt:lpstr>PowerPoint Presentation</vt:lpstr>
      <vt:lpstr>PowerPoint Presentation</vt:lpstr>
      <vt:lpstr>PowerPoint Presentation</vt:lpstr>
      <vt:lpstr>PowerPoint Presentation</vt:lpstr>
      <vt:lpstr>PowerPoint Presentation</vt:lpstr>
      <vt:lpstr>Environment and Agents</vt:lpstr>
      <vt:lpstr>Results Basic Settings</vt:lpstr>
      <vt:lpstr>Results Extreme Settings</vt:lpstr>
      <vt:lpstr>Results Different Valuations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Davide Tenedini</cp:lastModifiedBy>
  <cp:revision>40</cp:revision>
  <dcterms:created xsi:type="dcterms:W3CDTF">2015-05-26T12:27:57Z</dcterms:created>
  <dcterms:modified xsi:type="dcterms:W3CDTF">2024-09-07T17:24:43Z</dcterms:modified>
</cp:coreProperties>
</file>